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3" r:id="rId3"/>
    <p:sldId id="274" r:id="rId4"/>
    <p:sldId id="275" r:id="rId5"/>
    <p:sldId id="276" r:id="rId6"/>
    <p:sldId id="260" r:id="rId7"/>
    <p:sldId id="261" r:id="rId8"/>
    <p:sldId id="262" r:id="rId9"/>
    <p:sldId id="282" r:id="rId10"/>
    <p:sldId id="283" r:id="rId11"/>
    <p:sldId id="284" r:id="rId12"/>
    <p:sldId id="285" r:id="rId13"/>
    <p:sldId id="268" r:id="rId14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698" autoAdjust="0"/>
  </p:normalViewPr>
  <p:slideViewPr>
    <p:cSldViewPr snapToGrid="0">
      <p:cViewPr varScale="1">
        <p:scale>
          <a:sx n="81" d="100"/>
          <a:sy n="81" d="100"/>
        </p:scale>
        <p:origin x="-78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248B-6289-4692-8064-BBE2C93FF2AF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EDEB9-3BA7-4088-8C76-F1FF9F8B03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86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CA7AD0-2FB9-4E3A-97BD-A526568210C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707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CA7AD0-2FB9-4E3A-97BD-A526568210C5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5504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CA7AD0-2FB9-4E3A-97BD-A526568210C5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7392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CA7AD0-2FB9-4E3A-97BD-A526568210C5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785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825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31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009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465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965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619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815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0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425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469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845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24095-FC04-4FCA-A66D-C4EA37C3B608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12A8-97A1-4DDB-B45E-8207861E9B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279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3827" y="173869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Правила проведения ремонта подъездов администрациями муниципальных образований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4859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4311407"/>
              </p:ext>
            </p:extLst>
          </p:nvPr>
        </p:nvGraphicFramePr>
        <p:xfrm>
          <a:off x="143338" y="135083"/>
          <a:ext cx="11941289" cy="635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7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788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366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166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Ремонт ступеней.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1427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Ремонт пола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1666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Устройство выравнивающих стяжек 1-го этажа.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1427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Устройство напольной плитки 1-го этажа.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946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Ремонт лестничных клеток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91427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Подготовка штукатурки внутренних помещений под окраску.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166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Ремонт штукатурки стен, лестничных маршей и площадок.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5215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Окрашивание водоэмульсионными составами поверхностей стен, потолков.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166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Улучшенная окраска ранее окрашенных стен с расчисткой старой краски 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0749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Окраска торцов лестничных маршей.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344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9328609"/>
              </p:ext>
            </p:extLst>
          </p:nvPr>
        </p:nvGraphicFramePr>
        <p:xfrm>
          <a:off x="226467" y="259774"/>
          <a:ext cx="11837379" cy="6240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424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745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89134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Окраска ранее окрашенных металлических поверхностей (радиаторов , труб отопления, ограждений, решеток, </a:t>
                      </a: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эл.щитовых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и.т.д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098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Ремонт поручня.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5815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Окраска деревянных поручней.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761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Ремонт металлических лестничных решеток.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761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Заделка выбоин в полах на всех этажах.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761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Ремонт дверей, дверных коробок  без снятия полотен (двери в м/камеры на </a:t>
                      </a:r>
                      <a:r>
                        <a:rPr lang="ru-RU" sz="2000" dirty="0" err="1" smtClean="0"/>
                        <a:t>этажах,м</a:t>
                      </a:r>
                      <a:r>
                        <a:rPr lang="ru-RU" sz="2000" dirty="0" smtClean="0"/>
                        <a:t>/этажные двери)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5761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Простая окраска ранее окрашенных дверей (двери в м/камеры на </a:t>
                      </a:r>
                      <a:r>
                        <a:rPr lang="ru-RU" sz="2000" dirty="0" err="1" smtClean="0"/>
                        <a:t>этажах,м</a:t>
                      </a:r>
                      <a:r>
                        <a:rPr lang="ru-RU" sz="2000" dirty="0" smtClean="0"/>
                        <a:t>/этажные двери, </a:t>
                      </a:r>
                      <a:r>
                        <a:rPr lang="ru-RU" sz="2000" dirty="0" err="1" smtClean="0"/>
                        <a:t>обналичник</a:t>
                      </a:r>
                      <a:r>
                        <a:rPr lang="ru-RU" sz="2000" dirty="0" smtClean="0"/>
                        <a:t> лифта)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5761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Замена </a:t>
                      </a:r>
                      <a:r>
                        <a:rPr lang="ru-RU" sz="2000" dirty="0" err="1" smtClean="0"/>
                        <a:t>обналичников</a:t>
                      </a:r>
                      <a:r>
                        <a:rPr lang="ru-RU" sz="2000" dirty="0" smtClean="0"/>
                        <a:t> лифта деревянных или металлических (по факту)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5761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Замена почтовых ящиков (при необходимости)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26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9908529"/>
              </p:ext>
            </p:extLst>
          </p:nvPr>
        </p:nvGraphicFramePr>
        <p:xfrm>
          <a:off x="164122" y="148553"/>
          <a:ext cx="11858162" cy="533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4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019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347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822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Замена окон на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пластиковые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2673">
                <a:tc>
                  <a:txBody>
                    <a:bodyPr/>
                    <a:lstStyle/>
                    <a:p>
                      <a:endParaRPr lang="ru-RU" sz="20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Замена деревянных  оконных блоков на ПВХ.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8226">
                <a:tc>
                  <a:txBody>
                    <a:bodyPr/>
                    <a:lstStyle/>
                    <a:p>
                      <a:endParaRPr lang="ru-RU" sz="20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Устройство оконного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водоотлива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4898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Ремонт откосов без установки подоконников.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267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Электромонтажные работы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2275303069"/>
                  </a:ext>
                </a:extLst>
              </a:tr>
              <a:tr h="39822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Замена светильников на энергосберегающие с датчиками движения.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2028393883"/>
                  </a:ext>
                </a:extLst>
              </a:tr>
              <a:tr h="744757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Замена выключателей.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518263429"/>
                  </a:ext>
                </a:extLst>
              </a:tr>
              <a:tr h="424941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Установка</a:t>
                      </a:r>
                      <a:r>
                        <a:rPr lang="ru-RU" sz="2000" baseline="0" dirty="0" smtClean="0"/>
                        <a:t> к</a:t>
                      </a:r>
                      <a:r>
                        <a:rPr lang="ru-RU" sz="2000" dirty="0" smtClean="0"/>
                        <a:t>оробов пластмассовых .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421137350"/>
                  </a:ext>
                </a:extLst>
              </a:tr>
              <a:tr h="744757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b="1" dirty="0" err="1" smtClean="0"/>
                        <a:t>Слаботочка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Замена ящиков деревянных на металлические.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2055638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358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6058096"/>
              </p:ext>
            </p:extLst>
          </p:nvPr>
        </p:nvGraphicFramePr>
        <p:xfrm>
          <a:off x="341568" y="1992392"/>
          <a:ext cx="11627427" cy="1471747"/>
        </p:xfrm>
        <a:graphic>
          <a:graphicData uri="http://schemas.openxmlformats.org/drawingml/2006/table">
            <a:tbl>
              <a:tblPr/>
              <a:tblGrid>
                <a:gridCol w="711923">
                  <a:extLst>
                    <a:ext uri="{9D8B030D-6E8A-4147-A177-3AD203B41FA5}">
                      <a16:colId xmlns="" xmlns:a16="http://schemas.microsoft.com/office/drawing/2014/main" val="991563652"/>
                    </a:ext>
                  </a:extLst>
                </a:gridCol>
                <a:gridCol w="7689310">
                  <a:extLst>
                    <a:ext uri="{9D8B030D-6E8A-4147-A177-3AD203B41FA5}">
                      <a16:colId xmlns="" xmlns:a16="http://schemas.microsoft.com/office/drawing/2014/main" val="293568143"/>
                    </a:ext>
                  </a:extLst>
                </a:gridCol>
                <a:gridCol w="1366221">
                  <a:extLst>
                    <a:ext uri="{9D8B030D-6E8A-4147-A177-3AD203B41FA5}">
                      <a16:colId xmlns="" xmlns:a16="http://schemas.microsoft.com/office/drawing/2014/main" val="1538370788"/>
                    </a:ext>
                  </a:extLst>
                </a:gridCol>
                <a:gridCol w="1859973">
                  <a:extLst>
                    <a:ext uri="{9D8B030D-6E8A-4147-A177-3AD203B41FA5}">
                      <a16:colId xmlns="" xmlns:a16="http://schemas.microsoft.com/office/drawing/2014/main" val="1040802925"/>
                    </a:ext>
                  </a:extLst>
                </a:gridCol>
              </a:tblGrid>
              <a:tr h="5032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" marR="8366" marT="83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lv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Поручения</a:t>
                      </a:r>
                      <a:endParaRPr lang="ru-RU" sz="1800" b="1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Срок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Ответственный </a:t>
                      </a:r>
                      <a:endParaRPr lang="ru-RU" sz="1800" b="1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366" marR="8366" marT="83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5507868"/>
                  </a:ext>
                </a:extLst>
              </a:tr>
              <a:tr h="968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366" marR="8366" marT="83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Оказать содействие Региональному</a:t>
                      </a:r>
                      <a:r>
                        <a:rPr lang="ru-RU" sz="20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оператору по осуществлению выездной проверки подъездов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01.03.2019</a:t>
                      </a:r>
                      <a:endParaRPr lang="ru-RU" sz="2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66" marR="8366" marT="8366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ОМСУ</a:t>
                      </a:r>
                      <a:endParaRPr lang="ru-RU" sz="20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66" marR="8366" marT="83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171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352" y="398399"/>
            <a:ext cx="10515600" cy="357251"/>
          </a:xfrm>
        </p:spPr>
        <p:txBody>
          <a:bodyPr>
            <a:noAutofit/>
          </a:bodyPr>
          <a:lstStyle/>
          <a:p>
            <a:pPr algn="ctr"/>
            <a:r>
              <a:rPr lang="ru-RU" sz="2400" b="1" spc="-15" dirty="0" smtClean="0"/>
              <a:t>Обследование </a:t>
            </a:r>
            <a:r>
              <a:rPr lang="ru-RU" sz="2400" b="1" spc="-5" dirty="0" smtClean="0"/>
              <a:t>МКД на </a:t>
            </a:r>
            <a:r>
              <a:rPr lang="ru-RU" sz="2400" b="1" spc="-10" dirty="0" smtClean="0"/>
              <a:t>территории </a:t>
            </a:r>
            <a:r>
              <a:rPr lang="ru-RU" sz="2400" b="1" spc="-20" dirty="0" smtClean="0"/>
              <a:t>Республики Башкортостан </a:t>
            </a:r>
            <a:r>
              <a:rPr lang="ru-RU" sz="2400" b="1" spc="-5" dirty="0" smtClean="0"/>
              <a:t>на </a:t>
            </a:r>
            <a:r>
              <a:rPr lang="ru-RU" sz="2400" b="1" spc="-10" dirty="0" smtClean="0"/>
              <a:t>предмет </a:t>
            </a:r>
            <a:r>
              <a:rPr lang="ru-RU" sz="2400" b="1" spc="-30" dirty="0" smtClean="0"/>
              <a:t>необходимости </a:t>
            </a:r>
            <a:r>
              <a:rPr lang="ru-RU" sz="2400" b="1" spc="-10" dirty="0" smtClean="0"/>
              <a:t>выполнения  </a:t>
            </a:r>
            <a:r>
              <a:rPr lang="ru-RU" sz="2400" b="1" spc="-20" dirty="0" smtClean="0"/>
              <a:t>текущего </a:t>
            </a:r>
            <a:r>
              <a:rPr lang="ru-RU" sz="2400" b="1" spc="-5" dirty="0" smtClean="0"/>
              <a:t>ремонта </a:t>
            </a:r>
            <a:r>
              <a:rPr lang="ru-RU" sz="2400" b="1" spc="-20" dirty="0" smtClean="0"/>
              <a:t>общего</a:t>
            </a:r>
            <a:r>
              <a:rPr lang="ru-RU" sz="2400" b="1" spc="30" dirty="0" smtClean="0"/>
              <a:t> </a:t>
            </a:r>
            <a:r>
              <a:rPr lang="ru-RU" sz="2400" b="1" spc="-5" dirty="0" smtClean="0"/>
              <a:t>имущества</a:t>
            </a:r>
            <a:endParaRPr lang="ru-RU" sz="2400" b="1" dirty="0">
              <a:latin typeface="+mn-lt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1558975" y="2851907"/>
            <a:ext cx="1582420" cy="1567180"/>
          </a:xfrm>
          <a:custGeom>
            <a:avLst/>
            <a:gdLst/>
            <a:ahLst/>
            <a:cxnLst/>
            <a:rect l="l" t="t" r="r" b="b"/>
            <a:pathLst>
              <a:path w="1582420" h="1567179">
                <a:moveTo>
                  <a:pt x="1014567" y="1418594"/>
                </a:moveTo>
                <a:lnTo>
                  <a:pt x="604100" y="1418594"/>
                </a:lnTo>
                <a:lnTo>
                  <a:pt x="630723" y="1463517"/>
                </a:lnTo>
                <a:lnTo>
                  <a:pt x="662406" y="1501367"/>
                </a:lnTo>
                <a:lnTo>
                  <a:pt x="698394" y="1531358"/>
                </a:lnTo>
                <a:lnTo>
                  <a:pt x="737933" y="1552706"/>
                </a:lnTo>
                <a:lnTo>
                  <a:pt x="777237" y="1564224"/>
                </a:lnTo>
                <a:lnTo>
                  <a:pt x="816346" y="1567003"/>
                </a:lnTo>
                <a:lnTo>
                  <a:pt x="854625" y="1561503"/>
                </a:lnTo>
                <a:lnTo>
                  <a:pt x="891441" y="1548181"/>
                </a:lnTo>
                <a:lnTo>
                  <a:pt x="926160" y="1527497"/>
                </a:lnTo>
                <a:lnTo>
                  <a:pt x="958145" y="1499909"/>
                </a:lnTo>
                <a:lnTo>
                  <a:pt x="986764" y="1465876"/>
                </a:lnTo>
                <a:lnTo>
                  <a:pt x="1011381" y="1425857"/>
                </a:lnTo>
                <a:lnTo>
                  <a:pt x="1014567" y="1418594"/>
                </a:lnTo>
                <a:close/>
              </a:path>
              <a:path w="1582420" h="1567179">
                <a:moveTo>
                  <a:pt x="396378" y="137597"/>
                </a:moveTo>
                <a:lnTo>
                  <a:pt x="355244" y="140466"/>
                </a:lnTo>
                <a:lnTo>
                  <a:pt x="315952" y="152065"/>
                </a:lnTo>
                <a:lnTo>
                  <a:pt x="279528" y="171485"/>
                </a:lnTo>
                <a:lnTo>
                  <a:pt x="246408" y="197953"/>
                </a:lnTo>
                <a:lnTo>
                  <a:pt x="217027" y="230697"/>
                </a:lnTo>
                <a:lnTo>
                  <a:pt x="191820" y="268943"/>
                </a:lnTo>
                <a:lnTo>
                  <a:pt x="171223" y="311916"/>
                </a:lnTo>
                <a:lnTo>
                  <a:pt x="155672" y="358845"/>
                </a:lnTo>
                <a:lnTo>
                  <a:pt x="145603" y="408954"/>
                </a:lnTo>
                <a:lnTo>
                  <a:pt x="141450" y="461472"/>
                </a:lnTo>
                <a:lnTo>
                  <a:pt x="143649" y="515624"/>
                </a:lnTo>
                <a:lnTo>
                  <a:pt x="142316" y="520577"/>
                </a:lnTo>
                <a:lnTo>
                  <a:pt x="105757" y="531674"/>
                </a:lnTo>
                <a:lnTo>
                  <a:pt x="72555" y="553724"/>
                </a:lnTo>
                <a:lnTo>
                  <a:pt x="44003" y="585585"/>
                </a:lnTo>
                <a:lnTo>
                  <a:pt x="21394" y="626114"/>
                </a:lnTo>
                <a:lnTo>
                  <a:pt x="6591" y="671648"/>
                </a:lnTo>
                <a:lnTo>
                  <a:pt x="0" y="719004"/>
                </a:lnTo>
                <a:lnTo>
                  <a:pt x="1277" y="766410"/>
                </a:lnTo>
                <a:lnTo>
                  <a:pt x="10083" y="812097"/>
                </a:lnTo>
                <a:lnTo>
                  <a:pt x="26076" y="854294"/>
                </a:lnTo>
                <a:lnTo>
                  <a:pt x="48914" y="891230"/>
                </a:lnTo>
                <a:lnTo>
                  <a:pt x="78257" y="921135"/>
                </a:lnTo>
                <a:lnTo>
                  <a:pt x="57382" y="958590"/>
                </a:lnTo>
                <a:lnTo>
                  <a:pt x="43171" y="1000748"/>
                </a:lnTo>
                <a:lnTo>
                  <a:pt x="36007" y="1046026"/>
                </a:lnTo>
                <a:lnTo>
                  <a:pt x="36271" y="1092839"/>
                </a:lnTo>
                <a:lnTo>
                  <a:pt x="46877" y="1148611"/>
                </a:lnTo>
                <a:lnTo>
                  <a:pt x="67298" y="1197003"/>
                </a:lnTo>
                <a:lnTo>
                  <a:pt x="95846" y="1236222"/>
                </a:lnTo>
                <a:lnTo>
                  <a:pt x="130833" y="1264477"/>
                </a:lnTo>
                <a:lnTo>
                  <a:pt x="170571" y="1279976"/>
                </a:lnTo>
                <a:lnTo>
                  <a:pt x="213372" y="1280926"/>
                </a:lnTo>
                <a:lnTo>
                  <a:pt x="214350" y="1283339"/>
                </a:lnTo>
                <a:lnTo>
                  <a:pt x="240493" y="1334199"/>
                </a:lnTo>
                <a:lnTo>
                  <a:pt x="268651" y="1374213"/>
                </a:lnTo>
                <a:lnTo>
                  <a:pt x="300232" y="1407751"/>
                </a:lnTo>
                <a:lnTo>
                  <a:pt x="334636" y="1434610"/>
                </a:lnTo>
                <a:lnTo>
                  <a:pt x="371262" y="1454588"/>
                </a:lnTo>
                <a:lnTo>
                  <a:pt x="409511" y="1467482"/>
                </a:lnTo>
                <a:lnTo>
                  <a:pt x="448783" y="1473088"/>
                </a:lnTo>
                <a:lnTo>
                  <a:pt x="488478" y="1471206"/>
                </a:lnTo>
                <a:lnTo>
                  <a:pt x="527995" y="1461631"/>
                </a:lnTo>
                <a:lnTo>
                  <a:pt x="566736" y="1444161"/>
                </a:lnTo>
                <a:lnTo>
                  <a:pt x="604100" y="1418594"/>
                </a:lnTo>
                <a:lnTo>
                  <a:pt x="1014567" y="1418594"/>
                </a:lnTo>
                <a:lnTo>
                  <a:pt x="1031362" y="1380310"/>
                </a:lnTo>
                <a:lnTo>
                  <a:pt x="1046073" y="1329694"/>
                </a:lnTo>
                <a:lnTo>
                  <a:pt x="1269449" y="1329694"/>
                </a:lnTo>
                <a:lnTo>
                  <a:pt x="1319021" y="1273244"/>
                </a:lnTo>
                <a:lnTo>
                  <a:pt x="1340150" y="1233640"/>
                </a:lnTo>
                <a:lnTo>
                  <a:pt x="1356076" y="1189351"/>
                </a:lnTo>
                <a:lnTo>
                  <a:pt x="1366193" y="1141178"/>
                </a:lnTo>
                <a:lnTo>
                  <a:pt x="1369898" y="1089918"/>
                </a:lnTo>
                <a:lnTo>
                  <a:pt x="1401106" y="1081139"/>
                </a:lnTo>
                <a:lnTo>
                  <a:pt x="1459427" y="1048056"/>
                </a:lnTo>
                <a:lnTo>
                  <a:pt x="1513266" y="991150"/>
                </a:lnTo>
                <a:lnTo>
                  <a:pt x="1536241" y="954063"/>
                </a:lnTo>
                <a:lnTo>
                  <a:pt x="1554704" y="913597"/>
                </a:lnTo>
                <a:lnTo>
                  <a:pt x="1568584" y="870477"/>
                </a:lnTo>
                <a:lnTo>
                  <a:pt x="1577809" y="825427"/>
                </a:lnTo>
                <a:lnTo>
                  <a:pt x="1582309" y="779175"/>
                </a:lnTo>
                <a:lnTo>
                  <a:pt x="1582012" y="732444"/>
                </a:lnTo>
                <a:lnTo>
                  <a:pt x="1576848" y="685961"/>
                </a:lnTo>
                <a:lnTo>
                  <a:pt x="1566746" y="640450"/>
                </a:lnTo>
                <a:lnTo>
                  <a:pt x="1551634" y="596638"/>
                </a:lnTo>
                <a:lnTo>
                  <a:pt x="1531442" y="555248"/>
                </a:lnTo>
                <a:lnTo>
                  <a:pt x="1534011" y="546723"/>
                </a:lnTo>
                <a:lnTo>
                  <a:pt x="1536379" y="538103"/>
                </a:lnTo>
                <a:lnTo>
                  <a:pt x="1538532" y="529388"/>
                </a:lnTo>
                <a:lnTo>
                  <a:pt x="1540459" y="520577"/>
                </a:lnTo>
                <a:lnTo>
                  <a:pt x="1546968" y="467865"/>
                </a:lnTo>
                <a:lnTo>
                  <a:pt x="1545622" y="416040"/>
                </a:lnTo>
                <a:lnTo>
                  <a:pt x="1536971" y="366406"/>
                </a:lnTo>
                <a:lnTo>
                  <a:pt x="1521567" y="320267"/>
                </a:lnTo>
                <a:lnTo>
                  <a:pt x="1499960" y="278925"/>
                </a:lnTo>
                <a:lnTo>
                  <a:pt x="1472700" y="243686"/>
                </a:lnTo>
                <a:lnTo>
                  <a:pt x="1440338" y="215852"/>
                </a:lnTo>
                <a:lnTo>
                  <a:pt x="1403426" y="196727"/>
                </a:lnTo>
                <a:lnTo>
                  <a:pt x="1400677" y="183138"/>
                </a:lnTo>
                <a:lnTo>
                  <a:pt x="513498" y="183138"/>
                </a:lnTo>
                <a:lnTo>
                  <a:pt x="476343" y="159147"/>
                </a:lnTo>
                <a:lnTo>
                  <a:pt x="437024" y="143895"/>
                </a:lnTo>
                <a:lnTo>
                  <a:pt x="396378" y="137597"/>
                </a:lnTo>
                <a:close/>
              </a:path>
              <a:path w="1582420" h="1567179">
                <a:moveTo>
                  <a:pt x="1269449" y="1329694"/>
                </a:moveTo>
                <a:lnTo>
                  <a:pt x="1046073" y="1329694"/>
                </a:lnTo>
                <a:lnTo>
                  <a:pt x="1071812" y="1348195"/>
                </a:lnTo>
                <a:lnTo>
                  <a:pt x="1099062" y="1361682"/>
                </a:lnTo>
                <a:lnTo>
                  <a:pt x="1127424" y="1370003"/>
                </a:lnTo>
                <a:lnTo>
                  <a:pt x="1156499" y="1373001"/>
                </a:lnTo>
                <a:lnTo>
                  <a:pt x="1194571" y="1368817"/>
                </a:lnTo>
                <a:lnTo>
                  <a:pt x="1230464" y="1355949"/>
                </a:lnTo>
                <a:lnTo>
                  <a:pt x="1263573" y="1335198"/>
                </a:lnTo>
                <a:lnTo>
                  <a:pt x="1269449" y="1329694"/>
                </a:lnTo>
                <a:close/>
              </a:path>
              <a:path w="1582420" h="1567179">
                <a:moveTo>
                  <a:pt x="703151" y="44192"/>
                </a:moveTo>
                <a:lnTo>
                  <a:pt x="628735" y="54773"/>
                </a:lnTo>
                <a:lnTo>
                  <a:pt x="594134" y="74125"/>
                </a:lnTo>
                <a:lnTo>
                  <a:pt x="562687" y="102263"/>
                </a:lnTo>
                <a:lnTo>
                  <a:pt x="535455" y="138748"/>
                </a:lnTo>
                <a:lnTo>
                  <a:pt x="513498" y="183138"/>
                </a:lnTo>
                <a:lnTo>
                  <a:pt x="1400677" y="183138"/>
                </a:lnTo>
                <a:lnTo>
                  <a:pt x="1395361" y="156855"/>
                </a:lnTo>
                <a:lnTo>
                  <a:pt x="1382439" y="119686"/>
                </a:lnTo>
                <a:lnTo>
                  <a:pt x="1382085" y="119003"/>
                </a:lnTo>
                <a:lnTo>
                  <a:pt x="822807" y="119003"/>
                </a:lnTo>
                <a:lnTo>
                  <a:pt x="812392" y="106103"/>
                </a:lnTo>
                <a:lnTo>
                  <a:pt x="801330" y="94286"/>
                </a:lnTo>
                <a:lnTo>
                  <a:pt x="789665" y="83588"/>
                </a:lnTo>
                <a:lnTo>
                  <a:pt x="777443" y="74045"/>
                </a:lnTo>
                <a:lnTo>
                  <a:pt x="740843" y="53844"/>
                </a:lnTo>
                <a:lnTo>
                  <a:pt x="703151" y="44192"/>
                </a:lnTo>
                <a:close/>
              </a:path>
              <a:path w="1582420" h="1567179">
                <a:moveTo>
                  <a:pt x="955189" y="47"/>
                </a:moveTo>
                <a:lnTo>
                  <a:pt x="915104" y="10752"/>
                </a:lnTo>
                <a:lnTo>
                  <a:pt x="878317" y="34760"/>
                </a:lnTo>
                <a:lnTo>
                  <a:pt x="846871" y="71151"/>
                </a:lnTo>
                <a:lnTo>
                  <a:pt x="822807" y="119003"/>
                </a:lnTo>
                <a:lnTo>
                  <a:pt x="1382085" y="119003"/>
                </a:lnTo>
                <a:lnTo>
                  <a:pt x="1364992" y="86017"/>
                </a:lnTo>
                <a:lnTo>
                  <a:pt x="1363845" y="84459"/>
                </a:lnTo>
                <a:lnTo>
                  <a:pt x="1092809" y="84459"/>
                </a:lnTo>
                <a:lnTo>
                  <a:pt x="1080928" y="65770"/>
                </a:lnTo>
                <a:lnTo>
                  <a:pt x="1067588" y="49058"/>
                </a:lnTo>
                <a:lnTo>
                  <a:pt x="1052927" y="34489"/>
                </a:lnTo>
                <a:lnTo>
                  <a:pt x="1037081" y="22229"/>
                </a:lnTo>
                <a:lnTo>
                  <a:pt x="996529" y="3566"/>
                </a:lnTo>
                <a:lnTo>
                  <a:pt x="955189" y="47"/>
                </a:lnTo>
                <a:close/>
              </a:path>
              <a:path w="1582420" h="1567179">
                <a:moveTo>
                  <a:pt x="1233276" y="0"/>
                </a:moveTo>
                <a:lnTo>
                  <a:pt x="1194481" y="4319"/>
                </a:lnTo>
                <a:lnTo>
                  <a:pt x="1157137" y="19951"/>
                </a:lnTo>
                <a:lnTo>
                  <a:pt x="1122746" y="46723"/>
                </a:lnTo>
                <a:lnTo>
                  <a:pt x="1092809" y="84459"/>
                </a:lnTo>
                <a:lnTo>
                  <a:pt x="1363845" y="84459"/>
                </a:lnTo>
                <a:lnTo>
                  <a:pt x="1343355" y="56646"/>
                </a:lnTo>
                <a:lnTo>
                  <a:pt x="1309214" y="25990"/>
                </a:lnTo>
                <a:lnTo>
                  <a:pt x="1272021" y="7165"/>
                </a:lnTo>
                <a:lnTo>
                  <a:pt x="1233276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1951215" y="4470908"/>
            <a:ext cx="174104" cy="181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/>
          <p:cNvSpPr/>
          <p:nvPr/>
        </p:nvSpPr>
        <p:spPr>
          <a:xfrm>
            <a:off x="1952663" y="4293615"/>
            <a:ext cx="261620" cy="261620"/>
          </a:xfrm>
          <a:custGeom>
            <a:avLst/>
            <a:gdLst/>
            <a:ahLst/>
            <a:cxnLst/>
            <a:rect l="l" t="t" r="r" b="b"/>
            <a:pathLst>
              <a:path w="261620" h="261620">
                <a:moveTo>
                  <a:pt x="130568" y="0"/>
                </a:moveTo>
                <a:lnTo>
                  <a:pt x="79745" y="10273"/>
                </a:lnTo>
                <a:lnTo>
                  <a:pt x="38242" y="38274"/>
                </a:lnTo>
                <a:lnTo>
                  <a:pt x="10260" y="79777"/>
                </a:lnTo>
                <a:lnTo>
                  <a:pt x="0" y="130555"/>
                </a:lnTo>
                <a:lnTo>
                  <a:pt x="10260" y="181407"/>
                </a:lnTo>
                <a:lnTo>
                  <a:pt x="38242" y="222948"/>
                </a:lnTo>
                <a:lnTo>
                  <a:pt x="79745" y="250963"/>
                </a:lnTo>
                <a:lnTo>
                  <a:pt x="130568" y="261238"/>
                </a:lnTo>
                <a:lnTo>
                  <a:pt x="181399" y="250963"/>
                </a:lnTo>
                <a:lnTo>
                  <a:pt x="222905" y="222948"/>
                </a:lnTo>
                <a:lnTo>
                  <a:pt x="250889" y="181407"/>
                </a:lnTo>
                <a:lnTo>
                  <a:pt x="261150" y="130555"/>
                </a:lnTo>
                <a:lnTo>
                  <a:pt x="250889" y="79777"/>
                </a:lnTo>
                <a:lnTo>
                  <a:pt x="222905" y="38274"/>
                </a:lnTo>
                <a:lnTo>
                  <a:pt x="181399" y="10273"/>
                </a:lnTo>
                <a:lnTo>
                  <a:pt x="130568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/>
          <p:cNvSpPr/>
          <p:nvPr/>
        </p:nvSpPr>
        <p:spPr>
          <a:xfrm>
            <a:off x="1558975" y="2851907"/>
            <a:ext cx="1582420" cy="1567180"/>
          </a:xfrm>
          <a:custGeom>
            <a:avLst/>
            <a:gdLst/>
            <a:ahLst/>
            <a:cxnLst/>
            <a:rect l="l" t="t" r="r" b="b"/>
            <a:pathLst>
              <a:path w="1582420" h="1567179">
                <a:moveTo>
                  <a:pt x="143649" y="515624"/>
                </a:moveTo>
                <a:lnTo>
                  <a:pt x="141450" y="461472"/>
                </a:lnTo>
                <a:lnTo>
                  <a:pt x="145603" y="408954"/>
                </a:lnTo>
                <a:lnTo>
                  <a:pt x="155672" y="358845"/>
                </a:lnTo>
                <a:lnTo>
                  <a:pt x="171223" y="311916"/>
                </a:lnTo>
                <a:lnTo>
                  <a:pt x="191820" y="268943"/>
                </a:lnTo>
                <a:lnTo>
                  <a:pt x="217027" y="230697"/>
                </a:lnTo>
                <a:lnTo>
                  <a:pt x="246408" y="197953"/>
                </a:lnTo>
                <a:lnTo>
                  <a:pt x="279528" y="171485"/>
                </a:lnTo>
                <a:lnTo>
                  <a:pt x="315952" y="152065"/>
                </a:lnTo>
                <a:lnTo>
                  <a:pt x="355244" y="140466"/>
                </a:lnTo>
                <a:lnTo>
                  <a:pt x="396378" y="137597"/>
                </a:lnTo>
                <a:lnTo>
                  <a:pt x="437024" y="143895"/>
                </a:lnTo>
                <a:lnTo>
                  <a:pt x="476343" y="159147"/>
                </a:lnTo>
                <a:lnTo>
                  <a:pt x="513498" y="183138"/>
                </a:lnTo>
                <a:lnTo>
                  <a:pt x="535455" y="138748"/>
                </a:lnTo>
                <a:lnTo>
                  <a:pt x="562687" y="102263"/>
                </a:lnTo>
                <a:lnTo>
                  <a:pt x="594134" y="74125"/>
                </a:lnTo>
                <a:lnTo>
                  <a:pt x="628735" y="54773"/>
                </a:lnTo>
                <a:lnTo>
                  <a:pt x="703151" y="44192"/>
                </a:lnTo>
                <a:lnTo>
                  <a:pt x="740843" y="53844"/>
                </a:lnTo>
                <a:lnTo>
                  <a:pt x="777443" y="74045"/>
                </a:lnTo>
                <a:lnTo>
                  <a:pt x="812392" y="106103"/>
                </a:lnTo>
                <a:lnTo>
                  <a:pt x="822807" y="119003"/>
                </a:lnTo>
                <a:lnTo>
                  <a:pt x="846871" y="71151"/>
                </a:lnTo>
                <a:lnTo>
                  <a:pt x="878317" y="34760"/>
                </a:lnTo>
                <a:lnTo>
                  <a:pt x="915104" y="10752"/>
                </a:lnTo>
                <a:lnTo>
                  <a:pt x="955189" y="47"/>
                </a:lnTo>
                <a:lnTo>
                  <a:pt x="996529" y="3566"/>
                </a:lnTo>
                <a:lnTo>
                  <a:pt x="1037081" y="22229"/>
                </a:lnTo>
                <a:lnTo>
                  <a:pt x="1067588" y="49058"/>
                </a:lnTo>
                <a:lnTo>
                  <a:pt x="1092809" y="84459"/>
                </a:lnTo>
                <a:lnTo>
                  <a:pt x="1122746" y="46723"/>
                </a:lnTo>
                <a:lnTo>
                  <a:pt x="1157137" y="19951"/>
                </a:lnTo>
                <a:lnTo>
                  <a:pt x="1194481" y="4319"/>
                </a:lnTo>
                <a:lnTo>
                  <a:pt x="1233276" y="0"/>
                </a:lnTo>
                <a:lnTo>
                  <a:pt x="1272021" y="7165"/>
                </a:lnTo>
                <a:lnTo>
                  <a:pt x="1309214" y="25990"/>
                </a:lnTo>
                <a:lnTo>
                  <a:pt x="1343355" y="56646"/>
                </a:lnTo>
                <a:lnTo>
                  <a:pt x="1382439" y="119686"/>
                </a:lnTo>
                <a:lnTo>
                  <a:pt x="1395361" y="156855"/>
                </a:lnTo>
                <a:lnTo>
                  <a:pt x="1403426" y="196727"/>
                </a:lnTo>
                <a:lnTo>
                  <a:pt x="1440338" y="215852"/>
                </a:lnTo>
                <a:lnTo>
                  <a:pt x="1472700" y="243686"/>
                </a:lnTo>
                <a:lnTo>
                  <a:pt x="1499960" y="278925"/>
                </a:lnTo>
                <a:lnTo>
                  <a:pt x="1521567" y="320267"/>
                </a:lnTo>
                <a:lnTo>
                  <a:pt x="1536971" y="366406"/>
                </a:lnTo>
                <a:lnTo>
                  <a:pt x="1545622" y="416040"/>
                </a:lnTo>
                <a:lnTo>
                  <a:pt x="1546968" y="467865"/>
                </a:lnTo>
                <a:lnTo>
                  <a:pt x="1540459" y="520577"/>
                </a:lnTo>
                <a:lnTo>
                  <a:pt x="1538532" y="529388"/>
                </a:lnTo>
                <a:lnTo>
                  <a:pt x="1536379" y="538103"/>
                </a:lnTo>
                <a:lnTo>
                  <a:pt x="1534011" y="546723"/>
                </a:lnTo>
                <a:lnTo>
                  <a:pt x="1531442" y="555248"/>
                </a:lnTo>
                <a:lnTo>
                  <a:pt x="1551634" y="596638"/>
                </a:lnTo>
                <a:lnTo>
                  <a:pt x="1566746" y="640450"/>
                </a:lnTo>
                <a:lnTo>
                  <a:pt x="1576848" y="685961"/>
                </a:lnTo>
                <a:lnTo>
                  <a:pt x="1582012" y="732444"/>
                </a:lnTo>
                <a:lnTo>
                  <a:pt x="1582309" y="779175"/>
                </a:lnTo>
                <a:lnTo>
                  <a:pt x="1577809" y="825427"/>
                </a:lnTo>
                <a:lnTo>
                  <a:pt x="1568584" y="870477"/>
                </a:lnTo>
                <a:lnTo>
                  <a:pt x="1554704" y="913597"/>
                </a:lnTo>
                <a:lnTo>
                  <a:pt x="1536241" y="954063"/>
                </a:lnTo>
                <a:lnTo>
                  <a:pt x="1513266" y="991150"/>
                </a:lnTo>
                <a:lnTo>
                  <a:pt x="1485849" y="1024132"/>
                </a:lnTo>
                <a:lnTo>
                  <a:pt x="1431064" y="1067122"/>
                </a:lnTo>
                <a:lnTo>
                  <a:pt x="1369898" y="1089918"/>
                </a:lnTo>
                <a:lnTo>
                  <a:pt x="1366193" y="1141178"/>
                </a:lnTo>
                <a:lnTo>
                  <a:pt x="1356076" y="1189351"/>
                </a:lnTo>
                <a:lnTo>
                  <a:pt x="1340150" y="1233640"/>
                </a:lnTo>
                <a:lnTo>
                  <a:pt x="1319021" y="1273244"/>
                </a:lnTo>
                <a:lnTo>
                  <a:pt x="1293294" y="1307363"/>
                </a:lnTo>
                <a:lnTo>
                  <a:pt x="1263573" y="1335198"/>
                </a:lnTo>
                <a:lnTo>
                  <a:pt x="1230464" y="1355949"/>
                </a:lnTo>
                <a:lnTo>
                  <a:pt x="1194571" y="1368817"/>
                </a:lnTo>
                <a:lnTo>
                  <a:pt x="1156499" y="1373001"/>
                </a:lnTo>
                <a:lnTo>
                  <a:pt x="1127424" y="1370003"/>
                </a:lnTo>
                <a:lnTo>
                  <a:pt x="1099062" y="1361682"/>
                </a:lnTo>
                <a:lnTo>
                  <a:pt x="1071812" y="1348195"/>
                </a:lnTo>
                <a:lnTo>
                  <a:pt x="1046073" y="1329694"/>
                </a:lnTo>
                <a:lnTo>
                  <a:pt x="1031362" y="1380310"/>
                </a:lnTo>
                <a:lnTo>
                  <a:pt x="1011381" y="1425857"/>
                </a:lnTo>
                <a:lnTo>
                  <a:pt x="986764" y="1465876"/>
                </a:lnTo>
                <a:lnTo>
                  <a:pt x="958145" y="1499909"/>
                </a:lnTo>
                <a:lnTo>
                  <a:pt x="926160" y="1527497"/>
                </a:lnTo>
                <a:lnTo>
                  <a:pt x="891441" y="1548181"/>
                </a:lnTo>
                <a:lnTo>
                  <a:pt x="854625" y="1561503"/>
                </a:lnTo>
                <a:lnTo>
                  <a:pt x="816346" y="1567003"/>
                </a:lnTo>
                <a:lnTo>
                  <a:pt x="777237" y="1564224"/>
                </a:lnTo>
                <a:lnTo>
                  <a:pt x="737933" y="1552706"/>
                </a:lnTo>
                <a:lnTo>
                  <a:pt x="698394" y="1531358"/>
                </a:lnTo>
                <a:lnTo>
                  <a:pt x="662406" y="1501367"/>
                </a:lnTo>
                <a:lnTo>
                  <a:pt x="630723" y="1463517"/>
                </a:lnTo>
                <a:lnTo>
                  <a:pt x="604100" y="1418594"/>
                </a:lnTo>
                <a:lnTo>
                  <a:pt x="566736" y="1444161"/>
                </a:lnTo>
                <a:lnTo>
                  <a:pt x="527995" y="1461631"/>
                </a:lnTo>
                <a:lnTo>
                  <a:pt x="488478" y="1471206"/>
                </a:lnTo>
                <a:lnTo>
                  <a:pt x="448783" y="1473088"/>
                </a:lnTo>
                <a:lnTo>
                  <a:pt x="409511" y="1467482"/>
                </a:lnTo>
                <a:lnTo>
                  <a:pt x="371262" y="1454588"/>
                </a:lnTo>
                <a:lnTo>
                  <a:pt x="334636" y="1434610"/>
                </a:lnTo>
                <a:lnTo>
                  <a:pt x="300232" y="1407751"/>
                </a:lnTo>
                <a:lnTo>
                  <a:pt x="268651" y="1374213"/>
                </a:lnTo>
                <a:lnTo>
                  <a:pt x="240493" y="1334199"/>
                </a:lnTo>
                <a:lnTo>
                  <a:pt x="216357" y="1287911"/>
                </a:lnTo>
                <a:lnTo>
                  <a:pt x="213372" y="1280926"/>
                </a:lnTo>
                <a:lnTo>
                  <a:pt x="170571" y="1279976"/>
                </a:lnTo>
                <a:lnTo>
                  <a:pt x="130833" y="1264477"/>
                </a:lnTo>
                <a:lnTo>
                  <a:pt x="95846" y="1236222"/>
                </a:lnTo>
                <a:lnTo>
                  <a:pt x="67298" y="1197003"/>
                </a:lnTo>
                <a:lnTo>
                  <a:pt x="46877" y="1148611"/>
                </a:lnTo>
                <a:lnTo>
                  <a:pt x="36271" y="1092839"/>
                </a:lnTo>
                <a:lnTo>
                  <a:pt x="36007" y="1046026"/>
                </a:lnTo>
                <a:lnTo>
                  <a:pt x="43171" y="1000748"/>
                </a:lnTo>
                <a:lnTo>
                  <a:pt x="57382" y="958590"/>
                </a:lnTo>
                <a:lnTo>
                  <a:pt x="78257" y="921135"/>
                </a:lnTo>
                <a:lnTo>
                  <a:pt x="48914" y="891230"/>
                </a:lnTo>
                <a:lnTo>
                  <a:pt x="26076" y="854294"/>
                </a:lnTo>
                <a:lnTo>
                  <a:pt x="10083" y="812097"/>
                </a:lnTo>
                <a:lnTo>
                  <a:pt x="1277" y="766410"/>
                </a:lnTo>
                <a:lnTo>
                  <a:pt x="0" y="719004"/>
                </a:lnTo>
                <a:lnTo>
                  <a:pt x="6591" y="671648"/>
                </a:lnTo>
                <a:lnTo>
                  <a:pt x="21394" y="626114"/>
                </a:lnTo>
                <a:lnTo>
                  <a:pt x="44003" y="585585"/>
                </a:lnTo>
                <a:lnTo>
                  <a:pt x="72555" y="553724"/>
                </a:lnTo>
                <a:lnTo>
                  <a:pt x="105757" y="531674"/>
                </a:lnTo>
                <a:lnTo>
                  <a:pt x="142316" y="520577"/>
                </a:lnTo>
                <a:lnTo>
                  <a:pt x="143649" y="515624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9"/>
          <p:cNvSpPr/>
          <p:nvPr/>
        </p:nvSpPr>
        <p:spPr>
          <a:xfrm>
            <a:off x="1944865" y="4464558"/>
            <a:ext cx="186804" cy="1944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0"/>
          <p:cNvSpPr/>
          <p:nvPr/>
        </p:nvSpPr>
        <p:spPr>
          <a:xfrm>
            <a:off x="1952663" y="4293615"/>
            <a:ext cx="261620" cy="261620"/>
          </a:xfrm>
          <a:custGeom>
            <a:avLst/>
            <a:gdLst/>
            <a:ahLst/>
            <a:cxnLst/>
            <a:rect l="l" t="t" r="r" b="b"/>
            <a:pathLst>
              <a:path w="261620" h="261620">
                <a:moveTo>
                  <a:pt x="261150" y="130555"/>
                </a:moveTo>
                <a:lnTo>
                  <a:pt x="250889" y="181407"/>
                </a:lnTo>
                <a:lnTo>
                  <a:pt x="222905" y="222948"/>
                </a:lnTo>
                <a:lnTo>
                  <a:pt x="181399" y="250963"/>
                </a:lnTo>
                <a:lnTo>
                  <a:pt x="130568" y="261238"/>
                </a:lnTo>
                <a:lnTo>
                  <a:pt x="79745" y="250963"/>
                </a:lnTo>
                <a:lnTo>
                  <a:pt x="38242" y="222948"/>
                </a:lnTo>
                <a:lnTo>
                  <a:pt x="10260" y="181407"/>
                </a:lnTo>
                <a:lnTo>
                  <a:pt x="0" y="130555"/>
                </a:lnTo>
                <a:lnTo>
                  <a:pt x="10260" y="79777"/>
                </a:lnTo>
                <a:lnTo>
                  <a:pt x="38242" y="38274"/>
                </a:lnTo>
                <a:lnTo>
                  <a:pt x="79745" y="10273"/>
                </a:lnTo>
                <a:lnTo>
                  <a:pt x="130568" y="0"/>
                </a:lnTo>
                <a:lnTo>
                  <a:pt x="181399" y="10273"/>
                </a:lnTo>
                <a:lnTo>
                  <a:pt x="222905" y="38274"/>
                </a:lnTo>
                <a:lnTo>
                  <a:pt x="250889" y="79777"/>
                </a:lnTo>
                <a:lnTo>
                  <a:pt x="261150" y="13055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1"/>
          <p:cNvSpPr/>
          <p:nvPr/>
        </p:nvSpPr>
        <p:spPr>
          <a:xfrm>
            <a:off x="1638935" y="3766946"/>
            <a:ext cx="92710" cy="29209"/>
          </a:xfrm>
          <a:custGeom>
            <a:avLst/>
            <a:gdLst/>
            <a:ahLst/>
            <a:cxnLst/>
            <a:rect l="l" t="t" r="r" b="b"/>
            <a:pathLst>
              <a:path w="92710" h="29210">
                <a:moveTo>
                  <a:pt x="92709" y="28828"/>
                </a:moveTo>
                <a:lnTo>
                  <a:pt x="68510" y="28896"/>
                </a:lnTo>
                <a:lnTo>
                  <a:pt x="44721" y="24034"/>
                </a:lnTo>
                <a:lnTo>
                  <a:pt x="21749" y="14362"/>
                </a:lnTo>
                <a:lnTo>
                  <a:pt x="0" y="0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"/>
          <p:cNvSpPr/>
          <p:nvPr/>
        </p:nvSpPr>
        <p:spPr>
          <a:xfrm>
            <a:off x="1772881" y="4112133"/>
            <a:ext cx="40640" cy="13970"/>
          </a:xfrm>
          <a:custGeom>
            <a:avLst/>
            <a:gdLst/>
            <a:ahLst/>
            <a:cxnLst/>
            <a:rect l="l" t="t" r="r" b="b"/>
            <a:pathLst>
              <a:path w="40639" h="13970">
                <a:moveTo>
                  <a:pt x="40563" y="0"/>
                </a:moveTo>
                <a:lnTo>
                  <a:pt x="30696" y="4806"/>
                </a:lnTo>
                <a:lnTo>
                  <a:pt x="20624" y="8731"/>
                </a:lnTo>
                <a:lnTo>
                  <a:pt x="10381" y="11751"/>
                </a:lnTo>
                <a:lnTo>
                  <a:pt x="0" y="13843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3"/>
          <p:cNvSpPr/>
          <p:nvPr/>
        </p:nvSpPr>
        <p:spPr>
          <a:xfrm>
            <a:off x="2138540" y="4201033"/>
            <a:ext cx="24765" cy="63500"/>
          </a:xfrm>
          <a:custGeom>
            <a:avLst/>
            <a:gdLst/>
            <a:ahLst/>
            <a:cxnLst/>
            <a:rect l="l" t="t" r="r" b="b"/>
            <a:pathLst>
              <a:path w="24765" h="63500">
                <a:moveTo>
                  <a:pt x="24447" y="63119"/>
                </a:moveTo>
                <a:lnTo>
                  <a:pt x="17405" y="48023"/>
                </a:lnTo>
                <a:lnTo>
                  <a:pt x="10975" y="32464"/>
                </a:lnTo>
                <a:lnTo>
                  <a:pt x="5170" y="16452"/>
                </a:lnTo>
                <a:lnTo>
                  <a:pt x="0" y="0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4"/>
          <p:cNvSpPr/>
          <p:nvPr/>
        </p:nvSpPr>
        <p:spPr>
          <a:xfrm>
            <a:off x="2605201" y="4106798"/>
            <a:ext cx="10160" cy="69215"/>
          </a:xfrm>
          <a:custGeom>
            <a:avLst/>
            <a:gdLst/>
            <a:ahLst/>
            <a:cxnLst/>
            <a:rect l="l" t="t" r="r" b="b"/>
            <a:pathLst>
              <a:path w="10159" h="69214">
                <a:moveTo>
                  <a:pt x="9766" y="0"/>
                </a:moveTo>
                <a:lnTo>
                  <a:pt x="8345" y="17565"/>
                </a:lnTo>
                <a:lnTo>
                  <a:pt x="6240" y="34988"/>
                </a:lnTo>
                <a:lnTo>
                  <a:pt x="3456" y="52220"/>
                </a:lnTo>
                <a:lnTo>
                  <a:pt x="0" y="69214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5"/>
          <p:cNvSpPr/>
          <p:nvPr/>
        </p:nvSpPr>
        <p:spPr>
          <a:xfrm>
            <a:off x="2808986" y="3678935"/>
            <a:ext cx="119380" cy="259079"/>
          </a:xfrm>
          <a:custGeom>
            <a:avLst/>
            <a:gdLst/>
            <a:ahLst/>
            <a:cxnLst/>
            <a:rect l="l" t="t" r="r" b="b"/>
            <a:pathLst>
              <a:path w="119380" h="259079">
                <a:moveTo>
                  <a:pt x="0" y="0"/>
                </a:moveTo>
                <a:lnTo>
                  <a:pt x="34347" y="28247"/>
                </a:lnTo>
                <a:lnTo>
                  <a:pt x="63617" y="64055"/>
                </a:lnTo>
                <a:lnTo>
                  <a:pt x="87264" y="106219"/>
                </a:lnTo>
                <a:lnTo>
                  <a:pt x="104742" y="153538"/>
                </a:lnTo>
                <a:lnTo>
                  <a:pt x="115502" y="204808"/>
                </a:lnTo>
                <a:lnTo>
                  <a:pt x="118998" y="258825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6"/>
          <p:cNvSpPr/>
          <p:nvPr/>
        </p:nvSpPr>
        <p:spPr>
          <a:xfrm>
            <a:off x="3036697" y="3403219"/>
            <a:ext cx="53340" cy="97155"/>
          </a:xfrm>
          <a:custGeom>
            <a:avLst/>
            <a:gdLst/>
            <a:ahLst/>
            <a:cxnLst/>
            <a:rect l="l" t="t" r="r" b="b"/>
            <a:pathLst>
              <a:path w="53339" h="97154">
                <a:moveTo>
                  <a:pt x="52959" y="0"/>
                </a:moveTo>
                <a:lnTo>
                  <a:pt x="42933" y="27271"/>
                </a:lnTo>
                <a:lnTo>
                  <a:pt x="30670" y="52720"/>
                </a:lnTo>
                <a:lnTo>
                  <a:pt x="16311" y="76098"/>
                </a:lnTo>
                <a:lnTo>
                  <a:pt x="0" y="97154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7"/>
          <p:cNvSpPr/>
          <p:nvPr/>
        </p:nvSpPr>
        <p:spPr>
          <a:xfrm>
            <a:off x="2962528" y="3043173"/>
            <a:ext cx="3175" cy="46355"/>
          </a:xfrm>
          <a:custGeom>
            <a:avLst/>
            <a:gdLst/>
            <a:ahLst/>
            <a:cxnLst/>
            <a:rect l="l" t="t" r="r" b="b"/>
            <a:pathLst>
              <a:path w="3175" h="46355">
                <a:moveTo>
                  <a:pt x="0" y="0"/>
                </a:moveTo>
                <a:lnTo>
                  <a:pt x="1329" y="11378"/>
                </a:lnTo>
                <a:lnTo>
                  <a:pt x="2254" y="22828"/>
                </a:lnTo>
                <a:lnTo>
                  <a:pt x="2750" y="34325"/>
                </a:lnTo>
                <a:lnTo>
                  <a:pt x="2794" y="45847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8"/>
          <p:cNvSpPr/>
          <p:nvPr/>
        </p:nvSpPr>
        <p:spPr>
          <a:xfrm>
            <a:off x="2624150" y="2931286"/>
            <a:ext cx="27305" cy="58419"/>
          </a:xfrm>
          <a:custGeom>
            <a:avLst/>
            <a:gdLst/>
            <a:ahLst/>
            <a:cxnLst/>
            <a:rect l="l" t="t" r="r" b="b"/>
            <a:pathLst>
              <a:path w="27305" h="58419">
                <a:moveTo>
                  <a:pt x="0" y="58420"/>
                </a:moveTo>
                <a:lnTo>
                  <a:pt x="5596" y="42880"/>
                </a:lnTo>
                <a:lnTo>
                  <a:pt x="12004" y="27924"/>
                </a:lnTo>
                <a:lnTo>
                  <a:pt x="19198" y="13610"/>
                </a:lnTo>
                <a:lnTo>
                  <a:pt x="27152" y="0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9"/>
          <p:cNvSpPr/>
          <p:nvPr/>
        </p:nvSpPr>
        <p:spPr>
          <a:xfrm>
            <a:off x="2370251" y="2967227"/>
            <a:ext cx="13335" cy="50800"/>
          </a:xfrm>
          <a:custGeom>
            <a:avLst/>
            <a:gdLst/>
            <a:ahLst/>
            <a:cxnLst/>
            <a:rect l="l" t="t" r="r" b="b"/>
            <a:pathLst>
              <a:path w="13334" h="50800">
                <a:moveTo>
                  <a:pt x="0" y="50292"/>
                </a:moveTo>
                <a:lnTo>
                  <a:pt x="2412" y="37343"/>
                </a:lnTo>
                <a:lnTo>
                  <a:pt x="5414" y="24622"/>
                </a:lnTo>
                <a:lnTo>
                  <a:pt x="8995" y="12162"/>
                </a:lnTo>
                <a:lnTo>
                  <a:pt x="13144" y="0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0"/>
          <p:cNvSpPr/>
          <p:nvPr/>
        </p:nvSpPr>
        <p:spPr>
          <a:xfrm>
            <a:off x="2072284" y="3034664"/>
            <a:ext cx="47625" cy="48895"/>
          </a:xfrm>
          <a:custGeom>
            <a:avLst/>
            <a:gdLst/>
            <a:ahLst/>
            <a:cxnLst/>
            <a:rect l="l" t="t" r="r" b="b"/>
            <a:pathLst>
              <a:path w="47625" h="48894">
                <a:moveTo>
                  <a:pt x="0" y="0"/>
                </a:moveTo>
                <a:lnTo>
                  <a:pt x="12705" y="10783"/>
                </a:lnTo>
                <a:lnTo>
                  <a:pt x="24892" y="22542"/>
                </a:lnTo>
                <a:lnTo>
                  <a:pt x="36525" y="35254"/>
                </a:lnTo>
                <a:lnTo>
                  <a:pt x="47574" y="48895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1"/>
          <p:cNvSpPr/>
          <p:nvPr/>
        </p:nvSpPr>
        <p:spPr>
          <a:xfrm>
            <a:off x="1702625" y="3367659"/>
            <a:ext cx="8890" cy="51435"/>
          </a:xfrm>
          <a:custGeom>
            <a:avLst/>
            <a:gdLst/>
            <a:ahLst/>
            <a:cxnLst/>
            <a:rect l="l" t="t" r="r" b="b"/>
            <a:pathLst>
              <a:path w="8889" h="51435">
                <a:moveTo>
                  <a:pt x="8305" y="51435"/>
                </a:moveTo>
                <a:lnTo>
                  <a:pt x="5663" y="38719"/>
                </a:lnTo>
                <a:lnTo>
                  <a:pt x="3395" y="25907"/>
                </a:lnTo>
                <a:lnTo>
                  <a:pt x="1506" y="13001"/>
                </a:lnTo>
                <a:lnTo>
                  <a:pt x="0" y="0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2"/>
          <p:cNvSpPr txBox="1"/>
          <p:nvPr/>
        </p:nvSpPr>
        <p:spPr>
          <a:xfrm>
            <a:off x="1911807" y="3299586"/>
            <a:ext cx="81406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sz="18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веты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МКД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26"/>
          <p:cNvSpPr/>
          <p:nvPr/>
        </p:nvSpPr>
        <p:spPr>
          <a:xfrm>
            <a:off x="8565515" y="1393825"/>
            <a:ext cx="1795780" cy="2543175"/>
          </a:xfrm>
          <a:custGeom>
            <a:avLst/>
            <a:gdLst/>
            <a:ahLst/>
            <a:cxnLst/>
            <a:rect l="l" t="t" r="r" b="b"/>
            <a:pathLst>
              <a:path w="1795779" h="2543175">
                <a:moveTo>
                  <a:pt x="1496186" y="0"/>
                </a:moveTo>
                <a:lnTo>
                  <a:pt x="299211" y="0"/>
                </a:lnTo>
                <a:lnTo>
                  <a:pt x="250683" y="3916"/>
                </a:lnTo>
                <a:lnTo>
                  <a:pt x="204646" y="15256"/>
                </a:lnTo>
                <a:lnTo>
                  <a:pt x="161717" y="33401"/>
                </a:lnTo>
                <a:lnTo>
                  <a:pt x="122511" y="57737"/>
                </a:lnTo>
                <a:lnTo>
                  <a:pt x="87645" y="87645"/>
                </a:lnTo>
                <a:lnTo>
                  <a:pt x="57737" y="122511"/>
                </a:lnTo>
                <a:lnTo>
                  <a:pt x="33401" y="161717"/>
                </a:lnTo>
                <a:lnTo>
                  <a:pt x="15256" y="204646"/>
                </a:lnTo>
                <a:lnTo>
                  <a:pt x="3916" y="250683"/>
                </a:lnTo>
                <a:lnTo>
                  <a:pt x="0" y="299212"/>
                </a:lnTo>
                <a:lnTo>
                  <a:pt x="0" y="2243963"/>
                </a:lnTo>
                <a:lnTo>
                  <a:pt x="3916" y="2292491"/>
                </a:lnTo>
                <a:lnTo>
                  <a:pt x="15256" y="2338528"/>
                </a:lnTo>
                <a:lnTo>
                  <a:pt x="33401" y="2381457"/>
                </a:lnTo>
                <a:lnTo>
                  <a:pt x="57737" y="2420663"/>
                </a:lnTo>
                <a:lnTo>
                  <a:pt x="87645" y="2455529"/>
                </a:lnTo>
                <a:lnTo>
                  <a:pt x="122511" y="2485437"/>
                </a:lnTo>
                <a:lnTo>
                  <a:pt x="161717" y="2509773"/>
                </a:lnTo>
                <a:lnTo>
                  <a:pt x="204646" y="2527918"/>
                </a:lnTo>
                <a:lnTo>
                  <a:pt x="250683" y="2539258"/>
                </a:lnTo>
                <a:lnTo>
                  <a:pt x="299211" y="2543175"/>
                </a:lnTo>
                <a:lnTo>
                  <a:pt x="1496186" y="2543175"/>
                </a:lnTo>
                <a:lnTo>
                  <a:pt x="1544745" y="2539258"/>
                </a:lnTo>
                <a:lnTo>
                  <a:pt x="1590800" y="2527918"/>
                </a:lnTo>
                <a:lnTo>
                  <a:pt x="1633737" y="2509773"/>
                </a:lnTo>
                <a:lnTo>
                  <a:pt x="1672942" y="2485437"/>
                </a:lnTo>
                <a:lnTo>
                  <a:pt x="1707800" y="2455529"/>
                </a:lnTo>
                <a:lnTo>
                  <a:pt x="1737698" y="2420663"/>
                </a:lnTo>
                <a:lnTo>
                  <a:pt x="1762021" y="2381457"/>
                </a:lnTo>
                <a:lnTo>
                  <a:pt x="1780154" y="2338528"/>
                </a:lnTo>
                <a:lnTo>
                  <a:pt x="1791485" y="2292491"/>
                </a:lnTo>
                <a:lnTo>
                  <a:pt x="1795399" y="2243963"/>
                </a:lnTo>
                <a:lnTo>
                  <a:pt x="1795399" y="299212"/>
                </a:lnTo>
                <a:lnTo>
                  <a:pt x="1791485" y="250683"/>
                </a:lnTo>
                <a:lnTo>
                  <a:pt x="1780154" y="204646"/>
                </a:lnTo>
                <a:lnTo>
                  <a:pt x="1762021" y="161717"/>
                </a:lnTo>
                <a:lnTo>
                  <a:pt x="1737698" y="122511"/>
                </a:lnTo>
                <a:lnTo>
                  <a:pt x="1707800" y="87645"/>
                </a:lnTo>
                <a:lnTo>
                  <a:pt x="1672942" y="57737"/>
                </a:lnTo>
                <a:lnTo>
                  <a:pt x="1633737" y="33401"/>
                </a:lnTo>
                <a:lnTo>
                  <a:pt x="1590800" y="15256"/>
                </a:lnTo>
                <a:lnTo>
                  <a:pt x="1544745" y="3916"/>
                </a:lnTo>
                <a:lnTo>
                  <a:pt x="1496186" y="0"/>
                </a:lnTo>
                <a:close/>
              </a:path>
            </a:pathLst>
          </a:custGeom>
          <a:solidFill>
            <a:srgbClr val="A9D1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7"/>
          <p:cNvSpPr/>
          <p:nvPr/>
        </p:nvSpPr>
        <p:spPr>
          <a:xfrm>
            <a:off x="8565515" y="1393825"/>
            <a:ext cx="1795780" cy="2543175"/>
          </a:xfrm>
          <a:custGeom>
            <a:avLst/>
            <a:gdLst/>
            <a:ahLst/>
            <a:cxnLst/>
            <a:rect l="l" t="t" r="r" b="b"/>
            <a:pathLst>
              <a:path w="1795779" h="2543175">
                <a:moveTo>
                  <a:pt x="0" y="299212"/>
                </a:moveTo>
                <a:lnTo>
                  <a:pt x="3916" y="250683"/>
                </a:lnTo>
                <a:lnTo>
                  <a:pt x="15256" y="204646"/>
                </a:lnTo>
                <a:lnTo>
                  <a:pt x="33401" y="161717"/>
                </a:lnTo>
                <a:lnTo>
                  <a:pt x="57737" y="122511"/>
                </a:lnTo>
                <a:lnTo>
                  <a:pt x="87645" y="87645"/>
                </a:lnTo>
                <a:lnTo>
                  <a:pt x="122511" y="57737"/>
                </a:lnTo>
                <a:lnTo>
                  <a:pt x="161717" y="33401"/>
                </a:lnTo>
                <a:lnTo>
                  <a:pt x="204646" y="15256"/>
                </a:lnTo>
                <a:lnTo>
                  <a:pt x="250683" y="3916"/>
                </a:lnTo>
                <a:lnTo>
                  <a:pt x="299211" y="0"/>
                </a:lnTo>
                <a:lnTo>
                  <a:pt x="1496186" y="0"/>
                </a:lnTo>
                <a:lnTo>
                  <a:pt x="1544745" y="3916"/>
                </a:lnTo>
                <a:lnTo>
                  <a:pt x="1590800" y="15256"/>
                </a:lnTo>
                <a:lnTo>
                  <a:pt x="1633737" y="33401"/>
                </a:lnTo>
                <a:lnTo>
                  <a:pt x="1672942" y="57737"/>
                </a:lnTo>
                <a:lnTo>
                  <a:pt x="1707800" y="87645"/>
                </a:lnTo>
                <a:lnTo>
                  <a:pt x="1737698" y="122511"/>
                </a:lnTo>
                <a:lnTo>
                  <a:pt x="1762021" y="161717"/>
                </a:lnTo>
                <a:lnTo>
                  <a:pt x="1780154" y="204646"/>
                </a:lnTo>
                <a:lnTo>
                  <a:pt x="1791485" y="250683"/>
                </a:lnTo>
                <a:lnTo>
                  <a:pt x="1795399" y="299212"/>
                </a:lnTo>
                <a:lnTo>
                  <a:pt x="1795399" y="2243963"/>
                </a:lnTo>
                <a:lnTo>
                  <a:pt x="1791485" y="2292491"/>
                </a:lnTo>
                <a:lnTo>
                  <a:pt x="1780154" y="2338528"/>
                </a:lnTo>
                <a:lnTo>
                  <a:pt x="1762021" y="2381457"/>
                </a:lnTo>
                <a:lnTo>
                  <a:pt x="1737698" y="2420663"/>
                </a:lnTo>
                <a:lnTo>
                  <a:pt x="1707800" y="2455529"/>
                </a:lnTo>
                <a:lnTo>
                  <a:pt x="1672942" y="2485437"/>
                </a:lnTo>
                <a:lnTo>
                  <a:pt x="1633737" y="2509773"/>
                </a:lnTo>
                <a:lnTo>
                  <a:pt x="1590800" y="2527918"/>
                </a:lnTo>
                <a:lnTo>
                  <a:pt x="1544745" y="2539258"/>
                </a:lnTo>
                <a:lnTo>
                  <a:pt x="1496186" y="2543175"/>
                </a:lnTo>
                <a:lnTo>
                  <a:pt x="299211" y="2543175"/>
                </a:lnTo>
                <a:lnTo>
                  <a:pt x="250683" y="2539258"/>
                </a:lnTo>
                <a:lnTo>
                  <a:pt x="204646" y="2527918"/>
                </a:lnTo>
                <a:lnTo>
                  <a:pt x="161717" y="2509773"/>
                </a:lnTo>
                <a:lnTo>
                  <a:pt x="122511" y="2485437"/>
                </a:lnTo>
                <a:lnTo>
                  <a:pt x="87645" y="2455529"/>
                </a:lnTo>
                <a:lnTo>
                  <a:pt x="57737" y="2420663"/>
                </a:lnTo>
                <a:lnTo>
                  <a:pt x="33401" y="2381457"/>
                </a:lnTo>
                <a:lnTo>
                  <a:pt x="15256" y="2338528"/>
                </a:lnTo>
                <a:lnTo>
                  <a:pt x="3916" y="2292491"/>
                </a:lnTo>
                <a:lnTo>
                  <a:pt x="0" y="2243963"/>
                </a:lnTo>
                <a:lnTo>
                  <a:pt x="0" y="299212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28"/>
          <p:cNvSpPr txBox="1"/>
          <p:nvPr/>
        </p:nvSpPr>
        <p:spPr>
          <a:xfrm>
            <a:off x="8811259" y="1675262"/>
            <a:ext cx="1304925" cy="1951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D75B6"/>
                </a:solidFill>
                <a:latin typeface="Times New Roman"/>
                <a:cs typeface="Times New Roman"/>
              </a:rPr>
              <a:t>О</a:t>
            </a:r>
            <a:r>
              <a:rPr sz="1800" spc="-10" dirty="0">
                <a:solidFill>
                  <a:srgbClr val="2D75B6"/>
                </a:solidFill>
                <a:latin typeface="Times New Roman"/>
                <a:cs typeface="Times New Roman"/>
              </a:rPr>
              <a:t>п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р</a:t>
            </a:r>
            <a:r>
              <a:rPr sz="1800" spc="-20" dirty="0">
                <a:solidFill>
                  <a:srgbClr val="2D75B6"/>
                </a:solidFill>
                <a:latin typeface="Times New Roman"/>
                <a:cs typeface="Times New Roman"/>
              </a:rPr>
              <a:t>е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дел</a:t>
            </a:r>
            <a:r>
              <a:rPr sz="1800" spc="5" dirty="0">
                <a:solidFill>
                  <a:srgbClr val="2D75B6"/>
                </a:solidFill>
                <a:latin typeface="Times New Roman"/>
                <a:cs typeface="Times New Roman"/>
              </a:rPr>
              <a:t>е</a:t>
            </a:r>
            <a:r>
              <a:rPr sz="1800" spc="-5" dirty="0">
                <a:solidFill>
                  <a:srgbClr val="2D75B6"/>
                </a:solidFill>
                <a:latin typeface="Times New Roman"/>
                <a:cs typeface="Times New Roman"/>
              </a:rPr>
              <a:t>н</a:t>
            </a:r>
            <a:r>
              <a:rPr sz="1800" spc="-10" dirty="0">
                <a:solidFill>
                  <a:srgbClr val="2D75B6"/>
                </a:solidFill>
                <a:latin typeface="Times New Roman"/>
                <a:cs typeface="Times New Roman"/>
              </a:rPr>
              <a:t>и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е  потребности  в текущем  ремонте</a:t>
            </a:r>
            <a:endParaRPr sz="1800" dirty="0">
              <a:latin typeface="Times New Roman"/>
              <a:cs typeface="Times New Roman"/>
            </a:endParaRPr>
          </a:p>
          <a:p>
            <a:pPr marL="127000" marR="118110" algn="ctr">
              <a:lnSpc>
                <a:spcPct val="100000"/>
              </a:lnSpc>
            </a:pPr>
            <a:r>
              <a:rPr sz="1800" spc="-5" dirty="0">
                <a:solidFill>
                  <a:srgbClr val="2D75B6"/>
                </a:solidFill>
                <a:latin typeface="Times New Roman"/>
                <a:cs typeface="Times New Roman"/>
              </a:rPr>
              <a:t>п</a:t>
            </a:r>
            <a:r>
              <a:rPr sz="1800" spc="-55" dirty="0">
                <a:solidFill>
                  <a:srgbClr val="2D75B6"/>
                </a:solidFill>
                <a:latin typeface="Times New Roman"/>
                <a:cs typeface="Times New Roman"/>
              </a:rPr>
              <a:t>о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дъ</a:t>
            </a:r>
            <a:r>
              <a:rPr sz="1800" spc="25" dirty="0">
                <a:solidFill>
                  <a:srgbClr val="2D75B6"/>
                </a:solidFill>
                <a:latin typeface="Times New Roman"/>
                <a:cs typeface="Times New Roman"/>
              </a:rPr>
              <a:t>е</a:t>
            </a:r>
            <a:r>
              <a:rPr sz="1800" spc="-40" dirty="0">
                <a:solidFill>
                  <a:srgbClr val="2D75B6"/>
                </a:solidFill>
                <a:latin typeface="Times New Roman"/>
                <a:cs typeface="Times New Roman"/>
              </a:rPr>
              <a:t>з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дов,  </a:t>
            </a:r>
            <a:r>
              <a:rPr sz="1800" spc="-20" dirty="0" err="1">
                <a:solidFill>
                  <a:srgbClr val="2D75B6"/>
                </a:solidFill>
                <a:latin typeface="Times New Roman"/>
                <a:cs typeface="Times New Roman"/>
              </a:rPr>
              <a:t>входных</a:t>
            </a:r>
            <a:r>
              <a:rPr sz="1800" spc="-20" dirty="0">
                <a:solidFill>
                  <a:srgbClr val="2D75B6"/>
                </a:solidFill>
                <a:latin typeface="Times New Roman"/>
                <a:cs typeface="Times New Roman"/>
              </a:rPr>
              <a:t>  </a:t>
            </a:r>
            <a:r>
              <a:rPr sz="1800" spc="-5" dirty="0" err="1" smtClean="0">
                <a:solidFill>
                  <a:srgbClr val="2D75B6"/>
                </a:solidFill>
                <a:latin typeface="Times New Roman"/>
                <a:cs typeface="Times New Roman"/>
              </a:rPr>
              <a:t>групп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3" name="object 29"/>
          <p:cNvSpPr/>
          <p:nvPr/>
        </p:nvSpPr>
        <p:spPr>
          <a:xfrm>
            <a:off x="5371211" y="5769102"/>
            <a:ext cx="5308600" cy="901700"/>
          </a:xfrm>
          <a:custGeom>
            <a:avLst/>
            <a:gdLst/>
            <a:ahLst/>
            <a:cxnLst/>
            <a:rect l="l" t="t" r="r" b="b"/>
            <a:pathLst>
              <a:path w="5308600" h="901700">
                <a:moveTo>
                  <a:pt x="5158358" y="0"/>
                </a:moveTo>
                <a:lnTo>
                  <a:pt x="150240" y="0"/>
                </a:lnTo>
                <a:lnTo>
                  <a:pt x="102770" y="7661"/>
                </a:lnTo>
                <a:lnTo>
                  <a:pt x="61529" y="28996"/>
                </a:lnTo>
                <a:lnTo>
                  <a:pt x="29000" y="61529"/>
                </a:lnTo>
                <a:lnTo>
                  <a:pt x="7663" y="102786"/>
                </a:lnTo>
                <a:lnTo>
                  <a:pt x="0" y="150291"/>
                </a:lnTo>
                <a:lnTo>
                  <a:pt x="0" y="751408"/>
                </a:lnTo>
                <a:lnTo>
                  <a:pt x="7663" y="798913"/>
                </a:lnTo>
                <a:lnTo>
                  <a:pt x="29000" y="840170"/>
                </a:lnTo>
                <a:lnTo>
                  <a:pt x="61529" y="872703"/>
                </a:lnTo>
                <a:lnTo>
                  <a:pt x="102770" y="894038"/>
                </a:lnTo>
                <a:lnTo>
                  <a:pt x="150240" y="901700"/>
                </a:lnTo>
                <a:lnTo>
                  <a:pt x="5158358" y="901700"/>
                </a:lnTo>
                <a:lnTo>
                  <a:pt x="5205829" y="894038"/>
                </a:lnTo>
                <a:lnTo>
                  <a:pt x="5247070" y="872703"/>
                </a:lnTo>
                <a:lnTo>
                  <a:pt x="5279599" y="840170"/>
                </a:lnTo>
                <a:lnTo>
                  <a:pt x="5300936" y="798913"/>
                </a:lnTo>
                <a:lnTo>
                  <a:pt x="5308600" y="751408"/>
                </a:lnTo>
                <a:lnTo>
                  <a:pt x="5308600" y="150291"/>
                </a:lnTo>
                <a:lnTo>
                  <a:pt x="5300936" y="102786"/>
                </a:lnTo>
                <a:lnTo>
                  <a:pt x="5279599" y="61529"/>
                </a:lnTo>
                <a:lnTo>
                  <a:pt x="5247070" y="28996"/>
                </a:lnTo>
                <a:lnTo>
                  <a:pt x="5205829" y="7661"/>
                </a:lnTo>
                <a:lnTo>
                  <a:pt x="5158358" y="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0"/>
          <p:cNvSpPr/>
          <p:nvPr/>
        </p:nvSpPr>
        <p:spPr>
          <a:xfrm>
            <a:off x="5371211" y="5792851"/>
            <a:ext cx="5308600" cy="901700"/>
          </a:xfrm>
          <a:custGeom>
            <a:avLst/>
            <a:gdLst/>
            <a:ahLst/>
            <a:cxnLst/>
            <a:rect l="l" t="t" r="r" b="b"/>
            <a:pathLst>
              <a:path w="5308600" h="901700">
                <a:moveTo>
                  <a:pt x="0" y="150291"/>
                </a:moveTo>
                <a:lnTo>
                  <a:pt x="7663" y="102786"/>
                </a:lnTo>
                <a:lnTo>
                  <a:pt x="29000" y="61529"/>
                </a:lnTo>
                <a:lnTo>
                  <a:pt x="61529" y="28996"/>
                </a:lnTo>
                <a:lnTo>
                  <a:pt x="102770" y="7661"/>
                </a:lnTo>
                <a:lnTo>
                  <a:pt x="150240" y="0"/>
                </a:lnTo>
                <a:lnTo>
                  <a:pt x="5158358" y="0"/>
                </a:lnTo>
                <a:lnTo>
                  <a:pt x="5205829" y="7661"/>
                </a:lnTo>
                <a:lnTo>
                  <a:pt x="5247070" y="28996"/>
                </a:lnTo>
                <a:lnTo>
                  <a:pt x="5279599" y="61529"/>
                </a:lnTo>
                <a:lnTo>
                  <a:pt x="5300936" y="102786"/>
                </a:lnTo>
                <a:lnTo>
                  <a:pt x="5308600" y="150291"/>
                </a:lnTo>
                <a:lnTo>
                  <a:pt x="5308600" y="751408"/>
                </a:lnTo>
                <a:lnTo>
                  <a:pt x="5300936" y="798913"/>
                </a:lnTo>
                <a:lnTo>
                  <a:pt x="5279599" y="840170"/>
                </a:lnTo>
                <a:lnTo>
                  <a:pt x="5247070" y="872703"/>
                </a:lnTo>
                <a:lnTo>
                  <a:pt x="5205829" y="894038"/>
                </a:lnTo>
                <a:lnTo>
                  <a:pt x="5158358" y="901700"/>
                </a:lnTo>
                <a:lnTo>
                  <a:pt x="150240" y="901700"/>
                </a:lnTo>
                <a:lnTo>
                  <a:pt x="102770" y="894038"/>
                </a:lnTo>
                <a:lnTo>
                  <a:pt x="61529" y="872703"/>
                </a:lnTo>
                <a:lnTo>
                  <a:pt x="29000" y="840170"/>
                </a:lnTo>
                <a:lnTo>
                  <a:pt x="7663" y="798913"/>
                </a:lnTo>
                <a:lnTo>
                  <a:pt x="0" y="751408"/>
                </a:lnTo>
                <a:lnTo>
                  <a:pt x="0" y="150291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1"/>
          <p:cNvSpPr txBox="1"/>
          <p:nvPr/>
        </p:nvSpPr>
        <p:spPr>
          <a:xfrm>
            <a:off x="5712333" y="5933840"/>
            <a:ext cx="496506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На</a:t>
            </a: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1.01.201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требовалось</a:t>
            </a:r>
            <a:r>
              <a:rPr sz="2000" b="1" spc="-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отремонтировать</a:t>
            </a:r>
            <a:r>
              <a:rPr lang="ru-RU" sz="2000" b="1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26</a:t>
            </a:r>
            <a:r>
              <a:rPr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тыс. </a:t>
            </a:r>
            <a:r>
              <a:rPr sz="20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подъездов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6" name="object 32"/>
          <p:cNvSpPr/>
          <p:nvPr/>
        </p:nvSpPr>
        <p:spPr>
          <a:xfrm>
            <a:off x="9067165" y="4119626"/>
            <a:ext cx="793750" cy="1490980"/>
          </a:xfrm>
          <a:custGeom>
            <a:avLst/>
            <a:gdLst/>
            <a:ahLst/>
            <a:cxnLst/>
            <a:rect l="l" t="t" r="r" b="b"/>
            <a:pathLst>
              <a:path w="793750" h="1490979">
                <a:moveTo>
                  <a:pt x="793750" y="1093724"/>
                </a:moveTo>
                <a:lnTo>
                  <a:pt x="0" y="1093724"/>
                </a:lnTo>
                <a:lnTo>
                  <a:pt x="396875" y="1490599"/>
                </a:lnTo>
                <a:lnTo>
                  <a:pt x="793750" y="1093724"/>
                </a:lnTo>
                <a:close/>
              </a:path>
              <a:path w="793750" h="1490979">
                <a:moveTo>
                  <a:pt x="595249" y="0"/>
                </a:moveTo>
                <a:lnTo>
                  <a:pt x="198374" y="0"/>
                </a:lnTo>
                <a:lnTo>
                  <a:pt x="198374" y="1093724"/>
                </a:lnTo>
                <a:lnTo>
                  <a:pt x="595249" y="1093724"/>
                </a:lnTo>
                <a:lnTo>
                  <a:pt x="595249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3"/>
          <p:cNvSpPr/>
          <p:nvPr/>
        </p:nvSpPr>
        <p:spPr>
          <a:xfrm>
            <a:off x="9067165" y="4119626"/>
            <a:ext cx="793750" cy="1490980"/>
          </a:xfrm>
          <a:custGeom>
            <a:avLst/>
            <a:gdLst/>
            <a:ahLst/>
            <a:cxnLst/>
            <a:rect l="l" t="t" r="r" b="b"/>
            <a:pathLst>
              <a:path w="793750" h="1490979">
                <a:moveTo>
                  <a:pt x="595249" y="0"/>
                </a:moveTo>
                <a:lnTo>
                  <a:pt x="595249" y="1093724"/>
                </a:lnTo>
                <a:lnTo>
                  <a:pt x="793750" y="1093724"/>
                </a:lnTo>
                <a:lnTo>
                  <a:pt x="396875" y="1490599"/>
                </a:lnTo>
                <a:lnTo>
                  <a:pt x="0" y="1093724"/>
                </a:lnTo>
                <a:lnTo>
                  <a:pt x="198374" y="1093724"/>
                </a:lnTo>
                <a:lnTo>
                  <a:pt x="198374" y="0"/>
                </a:lnTo>
                <a:lnTo>
                  <a:pt x="595249" y="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6"/>
          <p:cNvSpPr/>
          <p:nvPr/>
        </p:nvSpPr>
        <p:spPr>
          <a:xfrm>
            <a:off x="7339711" y="2238755"/>
            <a:ext cx="1201420" cy="694690"/>
          </a:xfrm>
          <a:custGeom>
            <a:avLst/>
            <a:gdLst/>
            <a:ahLst/>
            <a:cxnLst/>
            <a:rect l="l" t="t" r="r" b="b"/>
            <a:pathLst>
              <a:path w="1201420" h="694689">
                <a:moveTo>
                  <a:pt x="902715" y="0"/>
                </a:moveTo>
                <a:lnTo>
                  <a:pt x="944879" y="107061"/>
                </a:lnTo>
                <a:lnTo>
                  <a:pt x="0" y="480187"/>
                </a:lnTo>
                <a:lnTo>
                  <a:pt x="84454" y="694309"/>
                </a:lnTo>
                <a:lnTo>
                  <a:pt x="1029461" y="321183"/>
                </a:lnTo>
                <a:lnTo>
                  <a:pt x="1118147" y="321183"/>
                </a:lnTo>
                <a:lnTo>
                  <a:pt x="1201293" y="129540"/>
                </a:lnTo>
                <a:lnTo>
                  <a:pt x="902715" y="0"/>
                </a:lnTo>
                <a:close/>
              </a:path>
              <a:path w="1201420" h="694689">
                <a:moveTo>
                  <a:pt x="1118147" y="321183"/>
                </a:moveTo>
                <a:lnTo>
                  <a:pt x="1029461" y="321183"/>
                </a:lnTo>
                <a:lnTo>
                  <a:pt x="1071752" y="428117"/>
                </a:lnTo>
                <a:lnTo>
                  <a:pt x="1118147" y="321183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37"/>
          <p:cNvSpPr/>
          <p:nvPr/>
        </p:nvSpPr>
        <p:spPr>
          <a:xfrm>
            <a:off x="7339711" y="2238755"/>
            <a:ext cx="1201420" cy="694690"/>
          </a:xfrm>
          <a:custGeom>
            <a:avLst/>
            <a:gdLst/>
            <a:ahLst/>
            <a:cxnLst/>
            <a:rect l="l" t="t" r="r" b="b"/>
            <a:pathLst>
              <a:path w="1201420" h="694689">
                <a:moveTo>
                  <a:pt x="0" y="480187"/>
                </a:moveTo>
                <a:lnTo>
                  <a:pt x="944879" y="107061"/>
                </a:lnTo>
                <a:lnTo>
                  <a:pt x="902715" y="0"/>
                </a:lnTo>
                <a:lnTo>
                  <a:pt x="1201293" y="129540"/>
                </a:lnTo>
                <a:lnTo>
                  <a:pt x="1071752" y="428117"/>
                </a:lnTo>
                <a:lnTo>
                  <a:pt x="1029461" y="321183"/>
                </a:lnTo>
                <a:lnTo>
                  <a:pt x="84454" y="694309"/>
                </a:lnTo>
                <a:lnTo>
                  <a:pt x="0" y="480187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38"/>
          <p:cNvSpPr/>
          <p:nvPr/>
        </p:nvSpPr>
        <p:spPr>
          <a:xfrm>
            <a:off x="5039741" y="1254125"/>
            <a:ext cx="2409825" cy="3044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39"/>
          <p:cNvSpPr/>
          <p:nvPr/>
        </p:nvSpPr>
        <p:spPr>
          <a:xfrm>
            <a:off x="3315997" y="4537075"/>
            <a:ext cx="825899" cy="1381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0"/>
          <p:cNvSpPr/>
          <p:nvPr/>
        </p:nvSpPr>
        <p:spPr>
          <a:xfrm>
            <a:off x="4077716" y="1276350"/>
            <a:ext cx="1262380" cy="4866005"/>
          </a:xfrm>
          <a:custGeom>
            <a:avLst/>
            <a:gdLst/>
            <a:ahLst/>
            <a:cxnLst/>
            <a:rect l="l" t="t" r="r" b="b"/>
            <a:pathLst>
              <a:path w="1262379" h="4866005">
                <a:moveTo>
                  <a:pt x="0" y="0"/>
                </a:moveTo>
                <a:lnTo>
                  <a:pt x="73586" y="707"/>
                </a:lnTo>
                <a:lnTo>
                  <a:pt x="144677" y="2779"/>
                </a:lnTo>
                <a:lnTo>
                  <a:pt x="212801" y="6134"/>
                </a:lnTo>
                <a:lnTo>
                  <a:pt x="277483" y="10694"/>
                </a:lnTo>
                <a:lnTo>
                  <a:pt x="338251" y="16380"/>
                </a:lnTo>
                <a:lnTo>
                  <a:pt x="394631" y="23113"/>
                </a:lnTo>
                <a:lnTo>
                  <a:pt x="446150" y="30813"/>
                </a:lnTo>
                <a:lnTo>
                  <a:pt x="492336" y="39401"/>
                </a:lnTo>
                <a:lnTo>
                  <a:pt x="532714" y="48799"/>
                </a:lnTo>
                <a:lnTo>
                  <a:pt x="594156" y="69705"/>
                </a:lnTo>
                <a:lnTo>
                  <a:pt x="626691" y="92899"/>
                </a:lnTo>
                <a:lnTo>
                  <a:pt x="630936" y="105155"/>
                </a:lnTo>
                <a:lnTo>
                  <a:pt x="630936" y="2337689"/>
                </a:lnTo>
                <a:lnTo>
                  <a:pt x="635182" y="2349970"/>
                </a:lnTo>
                <a:lnTo>
                  <a:pt x="667730" y="2373204"/>
                </a:lnTo>
                <a:lnTo>
                  <a:pt x="729194" y="2394138"/>
                </a:lnTo>
                <a:lnTo>
                  <a:pt x="769585" y="2403546"/>
                </a:lnTo>
                <a:lnTo>
                  <a:pt x="815784" y="2412142"/>
                </a:lnTo>
                <a:lnTo>
                  <a:pt x="867317" y="2419848"/>
                </a:lnTo>
                <a:lnTo>
                  <a:pt x="923710" y="2426585"/>
                </a:lnTo>
                <a:lnTo>
                  <a:pt x="984490" y="2432274"/>
                </a:lnTo>
                <a:lnTo>
                  <a:pt x="1049182" y="2436836"/>
                </a:lnTo>
                <a:lnTo>
                  <a:pt x="1117314" y="2440192"/>
                </a:lnTo>
                <a:lnTo>
                  <a:pt x="1188410" y="2442263"/>
                </a:lnTo>
                <a:lnTo>
                  <a:pt x="1261999" y="2442972"/>
                </a:lnTo>
                <a:lnTo>
                  <a:pt x="1188410" y="2443678"/>
                </a:lnTo>
                <a:lnTo>
                  <a:pt x="1117314" y="2445744"/>
                </a:lnTo>
                <a:lnTo>
                  <a:pt x="1049182" y="2449092"/>
                </a:lnTo>
                <a:lnTo>
                  <a:pt x="984490" y="2453644"/>
                </a:lnTo>
                <a:lnTo>
                  <a:pt x="923710" y="2459321"/>
                </a:lnTo>
                <a:lnTo>
                  <a:pt x="867317" y="2466045"/>
                </a:lnTo>
                <a:lnTo>
                  <a:pt x="815784" y="2473737"/>
                </a:lnTo>
                <a:lnTo>
                  <a:pt x="769585" y="2482320"/>
                </a:lnTo>
                <a:lnTo>
                  <a:pt x="729194" y="2491715"/>
                </a:lnTo>
                <a:lnTo>
                  <a:pt x="667730" y="2512627"/>
                </a:lnTo>
                <a:lnTo>
                  <a:pt x="635182" y="2535847"/>
                </a:lnTo>
                <a:lnTo>
                  <a:pt x="630936" y="2548128"/>
                </a:lnTo>
                <a:lnTo>
                  <a:pt x="630936" y="4760518"/>
                </a:lnTo>
                <a:lnTo>
                  <a:pt x="626691" y="4772782"/>
                </a:lnTo>
                <a:lnTo>
                  <a:pt x="594156" y="4795985"/>
                </a:lnTo>
                <a:lnTo>
                  <a:pt x="532714" y="4816895"/>
                </a:lnTo>
                <a:lnTo>
                  <a:pt x="492336" y="4826293"/>
                </a:lnTo>
                <a:lnTo>
                  <a:pt x="446150" y="4834882"/>
                </a:lnTo>
                <a:lnTo>
                  <a:pt x="394631" y="4842581"/>
                </a:lnTo>
                <a:lnTo>
                  <a:pt x="338251" y="4849312"/>
                </a:lnTo>
                <a:lnTo>
                  <a:pt x="277483" y="4854996"/>
                </a:lnTo>
                <a:lnTo>
                  <a:pt x="212801" y="4859555"/>
                </a:lnTo>
                <a:lnTo>
                  <a:pt x="144677" y="4862909"/>
                </a:lnTo>
                <a:lnTo>
                  <a:pt x="73586" y="4864979"/>
                </a:lnTo>
                <a:lnTo>
                  <a:pt x="0" y="4865687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1"/>
          <p:cNvSpPr/>
          <p:nvPr/>
        </p:nvSpPr>
        <p:spPr>
          <a:xfrm>
            <a:off x="1601152" y="1447800"/>
            <a:ext cx="1649730" cy="654050"/>
          </a:xfrm>
          <a:custGeom>
            <a:avLst/>
            <a:gdLst/>
            <a:ahLst/>
            <a:cxnLst/>
            <a:rect l="l" t="t" r="r" b="b"/>
            <a:pathLst>
              <a:path w="1649730" h="654050">
                <a:moveTo>
                  <a:pt x="0" y="108965"/>
                </a:moveTo>
                <a:lnTo>
                  <a:pt x="8566" y="66544"/>
                </a:lnTo>
                <a:lnTo>
                  <a:pt x="31929" y="31908"/>
                </a:lnTo>
                <a:lnTo>
                  <a:pt x="66581" y="8560"/>
                </a:lnTo>
                <a:lnTo>
                  <a:pt x="109016" y="0"/>
                </a:lnTo>
                <a:lnTo>
                  <a:pt x="1540446" y="0"/>
                </a:lnTo>
                <a:lnTo>
                  <a:pt x="1582868" y="8560"/>
                </a:lnTo>
                <a:lnTo>
                  <a:pt x="1617503" y="31908"/>
                </a:lnTo>
                <a:lnTo>
                  <a:pt x="1640851" y="66544"/>
                </a:lnTo>
                <a:lnTo>
                  <a:pt x="1649412" y="108965"/>
                </a:lnTo>
                <a:lnTo>
                  <a:pt x="1649412" y="545084"/>
                </a:lnTo>
                <a:lnTo>
                  <a:pt x="1640851" y="587505"/>
                </a:lnTo>
                <a:lnTo>
                  <a:pt x="1617503" y="622141"/>
                </a:lnTo>
                <a:lnTo>
                  <a:pt x="1582868" y="645489"/>
                </a:lnTo>
                <a:lnTo>
                  <a:pt x="1540446" y="654050"/>
                </a:lnTo>
                <a:lnTo>
                  <a:pt x="109016" y="654050"/>
                </a:lnTo>
                <a:lnTo>
                  <a:pt x="66581" y="645489"/>
                </a:lnTo>
                <a:lnTo>
                  <a:pt x="31929" y="622141"/>
                </a:lnTo>
                <a:lnTo>
                  <a:pt x="8566" y="587505"/>
                </a:lnTo>
                <a:lnTo>
                  <a:pt x="0" y="545084"/>
                </a:lnTo>
                <a:lnTo>
                  <a:pt x="0" y="10896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2"/>
          <p:cNvSpPr txBox="1"/>
          <p:nvPr/>
        </p:nvSpPr>
        <p:spPr>
          <a:xfrm>
            <a:off x="1715211" y="1436370"/>
            <a:ext cx="142049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30" dirty="0">
                <a:solidFill>
                  <a:srgbClr val="005F2B"/>
                </a:solidFill>
                <a:latin typeface="Times New Roman"/>
                <a:cs typeface="Times New Roman"/>
              </a:rPr>
              <a:t>М</a:t>
            </a:r>
            <a:r>
              <a:rPr sz="1400" b="1" dirty="0">
                <a:solidFill>
                  <a:srgbClr val="005F2B"/>
                </a:solidFill>
                <a:latin typeface="Times New Roman"/>
                <a:cs typeface="Times New Roman"/>
              </a:rPr>
              <a:t>у</a:t>
            </a:r>
            <a:r>
              <a:rPr sz="1400" b="1" spc="-5" dirty="0">
                <a:solidFill>
                  <a:srgbClr val="005F2B"/>
                </a:solidFill>
                <a:latin typeface="Times New Roman"/>
                <a:cs typeface="Times New Roman"/>
              </a:rPr>
              <a:t>ницип</a:t>
            </a:r>
            <a:r>
              <a:rPr sz="1400" b="1" spc="15" dirty="0">
                <a:solidFill>
                  <a:srgbClr val="005F2B"/>
                </a:solidFill>
                <a:latin typeface="Times New Roman"/>
                <a:cs typeface="Times New Roman"/>
              </a:rPr>
              <a:t>а</a:t>
            </a:r>
            <a:r>
              <a:rPr sz="1400" b="1" dirty="0">
                <a:solidFill>
                  <a:srgbClr val="005F2B"/>
                </a:solidFill>
                <a:latin typeface="Times New Roman"/>
                <a:cs typeface="Times New Roman"/>
              </a:rPr>
              <a:t>льн</a:t>
            </a:r>
            <a:r>
              <a:rPr sz="1400" b="1" spc="-10" dirty="0">
                <a:solidFill>
                  <a:srgbClr val="005F2B"/>
                </a:solidFill>
                <a:latin typeface="Times New Roman"/>
                <a:cs typeface="Times New Roman"/>
              </a:rPr>
              <a:t>ы</a:t>
            </a:r>
            <a:r>
              <a:rPr sz="1400" b="1" dirty="0">
                <a:solidFill>
                  <a:srgbClr val="005F2B"/>
                </a:solidFill>
                <a:latin typeface="Times New Roman"/>
                <a:cs typeface="Times New Roman"/>
              </a:rPr>
              <a:t>й  </a:t>
            </a:r>
            <a:r>
              <a:rPr sz="1400" b="1" spc="-5" dirty="0">
                <a:solidFill>
                  <a:srgbClr val="005F2B"/>
                </a:solidFill>
                <a:latin typeface="Times New Roman"/>
                <a:cs typeface="Times New Roman"/>
              </a:rPr>
              <a:t>жилищный  контроль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7" name="object 43"/>
          <p:cNvSpPr/>
          <p:nvPr/>
        </p:nvSpPr>
        <p:spPr>
          <a:xfrm>
            <a:off x="1964690" y="5051425"/>
            <a:ext cx="1208405" cy="655955"/>
          </a:xfrm>
          <a:custGeom>
            <a:avLst/>
            <a:gdLst/>
            <a:ahLst/>
            <a:cxnLst/>
            <a:rect l="l" t="t" r="r" b="b"/>
            <a:pathLst>
              <a:path w="1208405" h="655954">
                <a:moveTo>
                  <a:pt x="0" y="109219"/>
                </a:moveTo>
                <a:lnTo>
                  <a:pt x="8586" y="66704"/>
                </a:lnTo>
                <a:lnTo>
                  <a:pt x="32003" y="31988"/>
                </a:lnTo>
                <a:lnTo>
                  <a:pt x="66736" y="8582"/>
                </a:lnTo>
                <a:lnTo>
                  <a:pt x="109270" y="0"/>
                </a:lnTo>
                <a:lnTo>
                  <a:pt x="1098804" y="0"/>
                </a:lnTo>
                <a:lnTo>
                  <a:pt x="1141339" y="8582"/>
                </a:lnTo>
                <a:lnTo>
                  <a:pt x="1176099" y="31988"/>
                </a:lnTo>
                <a:lnTo>
                  <a:pt x="1199548" y="66704"/>
                </a:lnTo>
                <a:lnTo>
                  <a:pt x="1208151" y="109219"/>
                </a:lnTo>
                <a:lnTo>
                  <a:pt x="1208151" y="546366"/>
                </a:lnTo>
                <a:lnTo>
                  <a:pt x="1199548" y="588900"/>
                </a:lnTo>
                <a:lnTo>
                  <a:pt x="1176099" y="623633"/>
                </a:lnTo>
                <a:lnTo>
                  <a:pt x="1141339" y="647050"/>
                </a:lnTo>
                <a:lnTo>
                  <a:pt x="1098804" y="655637"/>
                </a:lnTo>
                <a:lnTo>
                  <a:pt x="109270" y="655637"/>
                </a:lnTo>
                <a:lnTo>
                  <a:pt x="66736" y="647050"/>
                </a:lnTo>
                <a:lnTo>
                  <a:pt x="32003" y="623633"/>
                </a:lnTo>
                <a:lnTo>
                  <a:pt x="8586" y="588900"/>
                </a:lnTo>
                <a:lnTo>
                  <a:pt x="0" y="546366"/>
                </a:lnTo>
                <a:lnTo>
                  <a:pt x="0" y="109219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4"/>
          <p:cNvSpPr txBox="1"/>
          <p:nvPr/>
        </p:nvSpPr>
        <p:spPr>
          <a:xfrm>
            <a:off x="2388209" y="5222875"/>
            <a:ext cx="358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5F2B"/>
                </a:solidFill>
                <a:latin typeface="Times New Roman"/>
                <a:cs typeface="Times New Roman"/>
              </a:rPr>
              <a:t>УК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5"/>
          <p:cNvSpPr/>
          <p:nvPr/>
        </p:nvSpPr>
        <p:spPr>
          <a:xfrm>
            <a:off x="3322066" y="1366900"/>
            <a:ext cx="1206500" cy="12842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46"/>
          <p:cNvSpPr/>
          <p:nvPr/>
        </p:nvSpPr>
        <p:spPr>
          <a:xfrm>
            <a:off x="3148965" y="2879725"/>
            <a:ext cx="1330325" cy="15335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47"/>
          <p:cNvSpPr/>
          <p:nvPr/>
        </p:nvSpPr>
        <p:spPr>
          <a:xfrm>
            <a:off x="5900166" y="4032250"/>
            <a:ext cx="2062099" cy="15779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51761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064" y="465709"/>
            <a:ext cx="10515600" cy="35725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Предельная стоимость ремонта подъезда</a:t>
            </a:r>
            <a:endParaRPr lang="ru-RU" sz="2400" dirty="0">
              <a:latin typeface="+mn-l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0787" y="1463040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2-этажный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45339" y="1463040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129,49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20787" y="3023616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3</a:t>
            </a:r>
            <a:r>
              <a:rPr lang="ru-RU" sz="4000" b="1" dirty="0" smtClean="0">
                <a:solidFill>
                  <a:schemeClr val="tx1"/>
                </a:solidFill>
              </a:rPr>
              <a:t>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45339" y="3023616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220,00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20787" y="4584192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4</a:t>
            </a:r>
            <a:r>
              <a:rPr lang="ru-RU" sz="4000" b="1" dirty="0" smtClean="0">
                <a:solidFill>
                  <a:schemeClr val="tx1"/>
                </a:solidFill>
              </a:rPr>
              <a:t>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045339" y="4584192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300,00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81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064" y="465709"/>
            <a:ext cx="10515600" cy="35725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Предельная стоимость ремонта подъезда</a:t>
            </a:r>
            <a:endParaRPr lang="ru-RU" sz="2400" dirty="0">
              <a:latin typeface="+mn-l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0787" y="1463040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5</a:t>
            </a:r>
            <a:r>
              <a:rPr lang="ru-RU" sz="4000" b="1" dirty="0" smtClean="0">
                <a:solidFill>
                  <a:schemeClr val="tx1"/>
                </a:solidFill>
              </a:rPr>
              <a:t>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45339" y="1463040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320,14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20787" y="3023616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6</a:t>
            </a:r>
            <a:r>
              <a:rPr lang="ru-RU" sz="4000" b="1" dirty="0" smtClean="0">
                <a:solidFill>
                  <a:schemeClr val="tx1"/>
                </a:solidFill>
              </a:rPr>
              <a:t>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45339" y="3023616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360,00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20787" y="4584192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8-этажный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045339" y="4584192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660,00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507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064" y="465709"/>
            <a:ext cx="10515600" cy="35725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Предельная стоимость ремонта подъезда</a:t>
            </a:r>
            <a:endParaRPr lang="ru-RU" sz="2400" dirty="0">
              <a:latin typeface="+mn-l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0787" y="1076181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9</a:t>
            </a:r>
            <a:r>
              <a:rPr lang="ru-RU" sz="4000" b="1" dirty="0" smtClean="0">
                <a:solidFill>
                  <a:schemeClr val="tx1"/>
                </a:solidFill>
              </a:rPr>
              <a:t>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45339" y="970674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731,81</a:t>
            </a:r>
            <a:r>
              <a:rPr lang="ru-RU" dirty="0" smtClean="0"/>
              <a:t>  </a:t>
            </a:r>
          </a:p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20787" y="2472635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10-этажный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45339" y="2343682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1 244,00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20787" y="3787028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12-этажный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045339" y="3763582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1 277,00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20788" y="5158620"/>
            <a:ext cx="6202341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16-этажный дом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080509" y="5158620"/>
            <a:ext cx="3090672" cy="12618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1 700,00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06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064" y="465709"/>
            <a:ext cx="10515600" cy="35725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Критерии отбора</a:t>
            </a:r>
            <a:r>
              <a:rPr lang="en-US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</a:rPr>
              <a:t>для включения подъездов МКД в программу</a:t>
            </a:r>
            <a:endParaRPr lang="ru-RU" sz="2400" dirty="0"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3477" y="1106487"/>
            <a:ext cx="9856724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Многоквартирный дом введен в эксплуатацию более 5 лет до текущего года реализации программы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3477" y="2326015"/>
            <a:ext cx="9856724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Ремонт подъезда не проводился более 5 лет до текущего года реализации программы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3477" y="4493121"/>
            <a:ext cx="9856724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Адресный перечень рассмотрен и согласован с комиссией Администрации по капитальному ремонту и утвержден Главой муниципального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15194" y="3431930"/>
            <a:ext cx="9856724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Техническое состояние подъездов, в соответствии с постановлением Госстроя России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от 23 сентября 2003 г. № 170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54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9677"/>
            <a:ext cx="10515600" cy="35725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Условия включения муниципального образования в программу</a:t>
            </a:r>
            <a:endParaRPr lang="ru-RU" sz="2400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5047" y="566928"/>
            <a:ext cx="10112063" cy="1115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Наличие утвержденного органом местного самоуправления муниципального </a:t>
            </a:r>
            <a:r>
              <a:rPr lang="ru-RU" dirty="0">
                <a:solidFill>
                  <a:prstClr val="black"/>
                </a:solidFill>
              </a:rPr>
              <a:t>образования Республики Башкортостан Адресного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перечня подъездов МКД, требующих ремонта, согласованного с </a:t>
            </a:r>
            <a:r>
              <a:rPr lang="ru-RU" dirty="0" smtClean="0">
                <a:solidFill>
                  <a:prstClr val="black"/>
                </a:solidFill>
              </a:rPr>
              <a:t> комиссией Администрации по капитальному ремонту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047" y="2057400"/>
            <a:ext cx="10112063" cy="1115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Наличие утвержденного нормативным актом органа местного самоуправления муниципального образования Республики Башкортостан порядка предоставления субсидии из бюджета муниципального образования Республики Башкортостан региональному оператору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45047" y="3547872"/>
            <a:ext cx="10112063" cy="1115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Наличие Соглашения о предоставлении субсидии на ремонт подъездов в МКД, заключенного между органом местного самоуправления муниципального образования Республики Башкортостан и региональным оператором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45047" y="5038344"/>
            <a:ext cx="10112063" cy="1115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Наличие в бюджете муниципального образования Республики Башкортостан на 2019 год бюджетных ассигнований на реализацию мероприятия ремонт подъездов в МКД за счет собственных средств бюджета муниципального образования Республики Башкортостан в размере не менее 10 %</a:t>
            </a:r>
          </a:p>
        </p:txBody>
      </p:sp>
    </p:spTree>
    <p:extLst>
      <p:ext uri="{BB962C8B-B14F-4D97-AF65-F5344CB8AC3E}">
        <p14:creationId xmlns:p14="http://schemas.microsoft.com/office/powerpoint/2010/main" xmlns="" val="164858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064" y="465709"/>
            <a:ext cx="10515600" cy="35725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Показатели результативности</a:t>
            </a:r>
            <a:endParaRPr lang="ru-RU" sz="2400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9108" y="1638148"/>
            <a:ext cx="9980676" cy="1115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Планом </a:t>
            </a:r>
            <a:r>
              <a:rPr lang="ru-RU" dirty="0">
                <a:solidFill>
                  <a:schemeClr val="tx1"/>
                </a:solidFill>
              </a:rPr>
              <a:t>ремонта подъездов в многоквартирных домах, расположенных на территории муниципальных образований </a:t>
            </a:r>
            <a:r>
              <a:rPr lang="ru-RU" dirty="0" smtClean="0">
                <a:solidFill>
                  <a:schemeClr val="tx1"/>
                </a:solidFill>
              </a:rPr>
              <a:t>Республики Башкортостан, </a:t>
            </a:r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smtClean="0">
                <a:solidFill>
                  <a:schemeClr val="tx1"/>
                </a:solidFill>
              </a:rPr>
              <a:t>2019 год </a:t>
            </a:r>
            <a:r>
              <a:rPr lang="ru-RU" dirty="0">
                <a:solidFill>
                  <a:schemeClr val="tx1"/>
                </a:solidFill>
              </a:rPr>
              <a:t>для каждого муниципального образования </a:t>
            </a:r>
            <a:r>
              <a:rPr lang="ru-RU" dirty="0" smtClean="0">
                <a:solidFill>
                  <a:schemeClr val="tx1"/>
                </a:solidFill>
              </a:rPr>
              <a:t>Республики Башкортостан </a:t>
            </a:r>
            <a:r>
              <a:rPr lang="ru-RU" dirty="0">
                <a:solidFill>
                  <a:schemeClr val="tx1"/>
                </a:solidFill>
              </a:rPr>
              <a:t>устанавливается плановое значение целевого показателя </a:t>
            </a:r>
            <a:r>
              <a:rPr lang="ru-RU" dirty="0" smtClean="0">
                <a:solidFill>
                  <a:schemeClr val="tx1"/>
                </a:solidFill>
              </a:rPr>
              <a:t>результативности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154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77" y="89814"/>
            <a:ext cx="10972800" cy="370052"/>
          </a:xfrm>
        </p:spPr>
        <p:txBody>
          <a:bodyPr>
            <a:noAutofit/>
          </a:bodyPr>
          <a:lstStyle/>
          <a:p>
            <a:r>
              <a:rPr lang="ru-RU" sz="3500" b="1" dirty="0" smtClean="0"/>
              <a:t>Предельный перечень работ по ремонту подъезда</a:t>
            </a:r>
            <a:endParaRPr lang="ru-RU" sz="3500" b="1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93145976"/>
              </p:ext>
            </p:extLst>
          </p:nvPr>
        </p:nvGraphicFramePr>
        <p:xfrm>
          <a:off x="191977" y="698430"/>
          <a:ext cx="11453879" cy="5369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7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818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453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1193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№ п/п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Наименование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Виды</a:t>
                      </a:r>
                      <a:r>
                        <a:rPr lang="ru-RU" sz="2000" baseline="0" dirty="0" smtClean="0"/>
                        <a:t> работ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67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Ремонт </a:t>
                      </a:r>
                      <a:r>
                        <a:rPr lang="ru-RU" sz="2000" b="1" dirty="0" err="1" smtClean="0"/>
                        <a:t>надподъездного</a:t>
                      </a:r>
                      <a:r>
                        <a:rPr lang="ru-RU" sz="2000" b="1" baseline="0" dirty="0" smtClean="0"/>
                        <a:t> козырька, входная группа</a:t>
                      </a:r>
                      <a:endParaRPr lang="ru-RU" sz="20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6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Замена существующих рулонных кровель на покрытия из наплавляемых рулонных материалов.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Устройство водоотлива.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8445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Окраска металлических поверхностей входных дверей (при необходимости)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523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Окраска фасадов акриловыми составами.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1764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Замена тамбурных деревянных  дверных  блоков на ПВХ.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4697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Ремонт цементных полов.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58567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Устройство выравнивающих стяжек</a:t>
                      </a:r>
                      <a:r>
                        <a:rPr lang="ru-RU" sz="2000" baseline="0" dirty="0" smtClean="0"/>
                        <a:t> крыльца</a:t>
                      </a:r>
                      <a:r>
                        <a:rPr lang="ru-RU" sz="2000" dirty="0" smtClean="0"/>
                        <a:t>. </a:t>
                      </a:r>
                      <a:endParaRPr lang="ru-RU" sz="20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155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598</Words>
  <Application>Microsoft Office PowerPoint</Application>
  <PresentationFormat>Произвольный</PresentationFormat>
  <Paragraphs>104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Правила проведения ремонта подъездов администрациями муниципальных образований</vt:lpstr>
      <vt:lpstr>Обследование МКД на территории Республики Башкортостан на предмет необходимости выполнения  текущего ремонта общего имущества</vt:lpstr>
      <vt:lpstr>Предельная стоимость ремонта подъезда</vt:lpstr>
      <vt:lpstr>Предельная стоимость ремонта подъезда</vt:lpstr>
      <vt:lpstr>Предельная стоимость ремонта подъезда</vt:lpstr>
      <vt:lpstr>Критерии отбора для включения подъездов МКД в программу</vt:lpstr>
      <vt:lpstr>Условия включения муниципального образования в программу</vt:lpstr>
      <vt:lpstr>Показатели результативности</vt:lpstr>
      <vt:lpstr>Предельный перечень работ по ремонту подъезда</vt:lpstr>
      <vt:lpstr>Слайд 10</vt:lpstr>
      <vt:lpstr>Слайд 11</vt:lpstr>
      <vt:lpstr>Слайд 12</vt:lpstr>
      <vt:lpstr>Слайд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предоставления субсидии муниципальным образованиям на ремонт подъездов</dc:title>
  <dc:creator>Sily</dc:creator>
  <cp:lastModifiedBy>1</cp:lastModifiedBy>
  <cp:revision>31</cp:revision>
  <cp:lastPrinted>2019-02-25T11:38:27Z</cp:lastPrinted>
  <dcterms:created xsi:type="dcterms:W3CDTF">2019-02-25T06:46:24Z</dcterms:created>
  <dcterms:modified xsi:type="dcterms:W3CDTF">2019-03-05T06:13:25Z</dcterms:modified>
</cp:coreProperties>
</file>